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7"/>
  </p:notesMasterIdLst>
  <p:sldIdLst>
    <p:sldId id="256" r:id="rId2"/>
    <p:sldId id="306" r:id="rId3"/>
    <p:sldId id="307" r:id="rId4"/>
    <p:sldId id="315" r:id="rId5"/>
    <p:sldId id="319" r:id="rId6"/>
    <p:sldId id="294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7" r:id="rId15"/>
    <p:sldId id="318" r:id="rId16"/>
    <p:sldId id="321" r:id="rId17"/>
    <p:sldId id="333" r:id="rId18"/>
    <p:sldId id="322" r:id="rId19"/>
    <p:sldId id="332" r:id="rId20"/>
    <p:sldId id="323" r:id="rId21"/>
    <p:sldId id="330" r:id="rId22"/>
    <p:sldId id="324" r:id="rId23"/>
    <p:sldId id="326" r:id="rId24"/>
    <p:sldId id="327" r:id="rId25"/>
    <p:sldId id="331" r:id="rId26"/>
    <p:sldId id="328" r:id="rId27"/>
    <p:sldId id="329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1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5" autoAdjust="0"/>
    <p:restoredTop sz="90265" autoAdjust="0"/>
  </p:normalViewPr>
  <p:slideViewPr>
    <p:cSldViewPr snapToGrid="0" showGuides="1">
      <p:cViewPr varScale="1">
        <p:scale>
          <a:sx n="73" d="100"/>
          <a:sy n="73" d="100"/>
        </p:scale>
        <p:origin x="754" y="101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768E8EAC-0092-454A-8ACA-05E5A55EEE19}" type="datetimeFigureOut">
              <a:rPr lang="en-US" smtClean="0"/>
              <a:pPr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A8EC2F80-594F-B848-B2AF-0DB9718D3C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48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53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2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03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6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2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2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3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8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0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7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1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56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366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9951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6185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3921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6713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197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13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77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7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FA7CA-C677-F979-45F5-D3A36B264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7665" y="6140907"/>
            <a:ext cx="2164079" cy="62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47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12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58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50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9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2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91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0902-0C5F-368A-130D-ABD58D6226E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70839"/>
            <a:ext cx="2164079" cy="62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0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.sritharan@latrobe.edu.a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psbiomec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png"/><Relationship Id="rId4" Type="http://schemas.openxmlformats.org/officeDocument/2006/relationships/image" Target="../media/image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3.emf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m.girdwood@Latrobe.edu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wirlsta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bookdown.org/ndphillips/YaRrr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discoveringstatistics.com/books/discovering-stat" TargetMode="Externa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r-meetups/latr-meetup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latr-meetups/lat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65BD0-65E3-4127-A20F-CEE62F8D6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97169C-3492-4025-9FD4-453EF1AE0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br>
              <a:rPr lang="en-AU" sz="4800" b="1" cap="none" dirty="0">
                <a:solidFill>
                  <a:schemeClr val="bg1"/>
                </a:solidFill>
              </a:rPr>
            </a:br>
            <a:br>
              <a:rPr lang="en-AU" sz="4800" b="1" cap="none" dirty="0">
                <a:solidFill>
                  <a:schemeClr val="bg1"/>
                </a:solidFill>
              </a:rPr>
            </a:br>
            <a:r>
              <a:rPr lang="en-AU" sz="9600" b="1" cap="none" dirty="0">
                <a:solidFill>
                  <a:schemeClr val="bg1"/>
                </a:solidFill>
              </a:rPr>
              <a:t>welcome!</a:t>
            </a:r>
            <a:endParaRPr lang="en-AU" sz="4800" b="1" cap="non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7DF62-8259-4B70-929A-760EE23CF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Mick Girdwood &amp; Prasanna Sritharan</a:t>
            </a:r>
          </a:p>
          <a:p>
            <a:pPr algn="r"/>
            <a:r>
              <a:rPr lang="en-AU" dirty="0">
                <a:solidFill>
                  <a:schemeClr val="bg1"/>
                </a:solidFill>
              </a:rPr>
              <a:t>25 May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24DB8-451C-414B-4969-5E48CD36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212" y="1606378"/>
            <a:ext cx="3442040" cy="986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48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F8494-8675-5C90-EF4A-AC585C0838E7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C2A5-401C-2A90-5C81-9E3612F6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4B3AE8-D976-2A39-C349-E7795F8C2D32}"/>
              </a:ext>
            </a:extLst>
          </p:cNvPr>
          <p:cNvSpPr txBox="1"/>
          <p:nvPr/>
        </p:nvSpPr>
        <p:spPr>
          <a:xfrm>
            <a:off x="6979604" y="2844462"/>
            <a:ext cx="4900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Preparing for analysis</a:t>
            </a:r>
          </a:p>
          <a:p>
            <a:pPr algn="ctr"/>
            <a:r>
              <a:rPr lang="en-AU" sz="3600" dirty="0"/>
              <a:t>(“Data wrangling”)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AAD860-87A8-C38A-1105-C8B017D461B4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346088-3438-3BAA-B6B3-3E85053F1C14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266F79F-BF86-EF84-7227-4699BF346596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C81AE2-5199-56D6-1F08-953B33E9AEAD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781796-8142-E720-5085-A03085A7EDF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7EA1120-E65E-CF24-CF9C-AF7175F9E8C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91A161-8363-117A-0C1C-F0448BC2A553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86ED7B-99CC-FAB3-C9F4-F40F3F036E85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F6E6B-A4EB-43F6-0610-FA21F9CC9019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09EFBE-01F5-7E52-E013-17D972C2CD33}"/>
              </a:ext>
            </a:extLst>
          </p:cNvPr>
          <p:cNvSpPr txBox="1"/>
          <p:nvPr/>
        </p:nvSpPr>
        <p:spPr>
          <a:xfrm>
            <a:off x="420727" y="3992064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(not necessarily in this order)</a:t>
            </a:r>
          </a:p>
        </p:txBody>
      </p:sp>
    </p:spTree>
    <p:extLst>
      <p:ext uri="{BB962C8B-B14F-4D97-AF65-F5344CB8AC3E}">
        <p14:creationId xmlns:p14="http://schemas.microsoft.com/office/powerpoint/2010/main" val="238514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0C9A0-83AF-0117-5FDD-9FDA6D965DE0}"/>
              </a:ext>
            </a:extLst>
          </p:cNvPr>
          <p:cNvSpPr txBox="1"/>
          <p:nvPr/>
        </p:nvSpPr>
        <p:spPr>
          <a:xfrm>
            <a:off x="4511048" y="744875"/>
            <a:ext cx="6962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Gather all the raw data into one place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507490-D2DB-1853-B6CE-9B5D241745A7}"/>
              </a:ext>
            </a:extLst>
          </p:cNvPr>
          <p:cNvGrpSpPr/>
          <p:nvPr/>
        </p:nvGrpSpPr>
        <p:grpSpPr>
          <a:xfrm>
            <a:off x="10313181" y="3100637"/>
            <a:ext cx="1580445" cy="1387057"/>
            <a:chOff x="8794043" y="2168943"/>
            <a:chExt cx="1580445" cy="13870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56E1C9-CFE1-FE74-88FC-F3F2E3DB6C8D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B85B85-DBBC-E4A4-8A1F-66B385CCEF60}"/>
                </a:ext>
              </a:extLst>
            </p:cNvPr>
            <p:cNvCxnSpPr/>
            <p:nvPr/>
          </p:nvCxnSpPr>
          <p:spPr>
            <a:xfrm>
              <a:off x="9031111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7923E4-254F-1349-25FD-80E495D91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51C1D8-663B-758B-1FA3-0F07C55B5742}"/>
              </a:ext>
            </a:extLst>
          </p:cNvPr>
          <p:cNvGrpSpPr/>
          <p:nvPr/>
        </p:nvGrpSpPr>
        <p:grpSpPr>
          <a:xfrm>
            <a:off x="6662284" y="1779621"/>
            <a:ext cx="3184543" cy="908005"/>
            <a:chOff x="6594550" y="1779621"/>
            <a:chExt cx="3184543" cy="90800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CAB35F-0A45-46F7-577D-5555E2FC2498}"/>
                </a:ext>
              </a:extLst>
            </p:cNvPr>
            <p:cNvGrpSpPr/>
            <p:nvPr/>
          </p:nvGrpSpPr>
          <p:grpSpPr>
            <a:xfrm>
              <a:off x="6594550" y="1779621"/>
              <a:ext cx="2205449" cy="908005"/>
              <a:chOff x="7679636" y="2287745"/>
              <a:chExt cx="3431274" cy="141268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1A3495E-66F5-8A6A-542F-8145A37CE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8AFC00E-2A7D-5B2E-E6FF-59F4D1FDD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880E4F7-60A2-B463-E679-32A8F85A6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ACB227E-E010-62E3-5EC5-E21034098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272957E-B7AA-AB5C-9314-DD0E8A52C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F1ECECE-4764-F0F5-6A0E-DA6E913C2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4193DB-BA77-31B3-FAE7-4F0D34BCA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0D5AD12-9A14-6A42-CA4A-4F176B73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0A84FE2-428B-911B-B28D-378943D3E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5ABFB41-B544-3F4F-494A-4639D5FD8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DCD630C-3C4B-B903-5FB4-A17F65EE5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724" y="1783257"/>
              <a:ext cx="904369" cy="904369"/>
            </a:xfrm>
            <a:prstGeom prst="rect">
              <a:avLst/>
            </a:prstGeom>
          </p:spPr>
        </p:pic>
      </p:grp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9C435D9A-B9EF-4510-DB5C-11150D7A37F6}"/>
              </a:ext>
            </a:extLst>
          </p:cNvPr>
          <p:cNvSpPr/>
          <p:nvPr/>
        </p:nvSpPr>
        <p:spPr>
          <a:xfrm flipV="1">
            <a:off x="9995382" y="2208551"/>
            <a:ext cx="1361825" cy="7418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F8B8F6-B14B-7D2F-FAD2-FDC3C4F69290}"/>
              </a:ext>
            </a:extLst>
          </p:cNvPr>
          <p:cNvSpPr txBox="1"/>
          <p:nvPr/>
        </p:nvSpPr>
        <p:spPr>
          <a:xfrm>
            <a:off x="9302164" y="3715300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/>
              <a:t>1 table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B4E622-B339-A9A9-F9D8-95D61B51A010}"/>
              </a:ext>
            </a:extLst>
          </p:cNvPr>
          <p:cNvSpPr txBox="1"/>
          <p:nvPr/>
        </p:nvSpPr>
        <p:spPr>
          <a:xfrm>
            <a:off x="6511829" y="2762511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500 CSV files &amp; 1 spreadsheet</a:t>
            </a:r>
          </a:p>
        </p:txBody>
      </p:sp>
    </p:spTree>
    <p:extLst>
      <p:ext uri="{BB962C8B-B14F-4D97-AF65-F5344CB8AC3E}">
        <p14:creationId xmlns:p14="http://schemas.microsoft.com/office/powerpoint/2010/main" val="263699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A1CBC-FDB6-3CFC-04E8-73E3BA9BFBDD}"/>
              </a:ext>
            </a:extLst>
          </p:cNvPr>
          <p:cNvSpPr txBox="1"/>
          <p:nvPr/>
        </p:nvSpPr>
        <p:spPr>
          <a:xfrm>
            <a:off x="6712337" y="1040304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Throw out or rectify bad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6057C-26A0-2976-4225-6B50B0126219}"/>
              </a:ext>
            </a:extLst>
          </p:cNvPr>
          <p:cNvSpPr txBox="1"/>
          <p:nvPr/>
        </p:nvSpPr>
        <p:spPr>
          <a:xfrm>
            <a:off x="323745" y="3577634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Deal with missing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B77018-8910-9029-B3D8-A7C6B865E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38" y="1645669"/>
            <a:ext cx="2566651" cy="29072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91BEEA4-158B-6906-6181-6F1DA905ABA9}"/>
              </a:ext>
            </a:extLst>
          </p:cNvPr>
          <p:cNvGrpSpPr/>
          <p:nvPr/>
        </p:nvGrpSpPr>
        <p:grpSpPr>
          <a:xfrm>
            <a:off x="1294431" y="4126600"/>
            <a:ext cx="1954086" cy="2459228"/>
            <a:chOff x="1261012" y="4297335"/>
            <a:chExt cx="1954086" cy="24592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289E0D-3D58-A891-1ECE-25F44F27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12" y="4297335"/>
              <a:ext cx="1514288" cy="2355559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D90B08-C479-12C8-DB9A-4C8303C0068F}"/>
                </a:ext>
              </a:extLst>
            </p:cNvPr>
            <p:cNvCxnSpPr/>
            <p:nvPr/>
          </p:nvCxnSpPr>
          <p:spPr>
            <a:xfrm>
              <a:off x="2018156" y="6441810"/>
              <a:ext cx="375836" cy="1666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384288-5939-4D8F-FCCE-8093B7A39FB9}"/>
                </a:ext>
              </a:extLst>
            </p:cNvPr>
            <p:cNvSpPr txBox="1"/>
            <p:nvPr/>
          </p:nvSpPr>
          <p:spPr>
            <a:xfrm rot="20628239">
              <a:off x="2235343" y="6387231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  <a:latin typeface="Lucida Handwriting" panose="03010101010101010101" pitchFamily="66" charset="0"/>
                </a:rPr>
                <a:t>data?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83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E84605-3DD1-E673-0CA8-31C7C54D3612}"/>
              </a:ext>
            </a:extLst>
          </p:cNvPr>
          <p:cNvGrpSpPr/>
          <p:nvPr/>
        </p:nvGrpSpPr>
        <p:grpSpPr>
          <a:xfrm>
            <a:off x="6908166" y="1086159"/>
            <a:ext cx="3906590" cy="1171619"/>
            <a:chOff x="8794043" y="2168943"/>
            <a:chExt cx="1580445" cy="138705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925293-2801-D35B-8B12-6A423E13EFB3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CB67574-4EF5-E242-1474-8DD27FBABB3D}"/>
                </a:ext>
              </a:extLst>
            </p:cNvPr>
            <p:cNvCxnSpPr/>
            <p:nvPr/>
          </p:nvCxnSpPr>
          <p:spPr>
            <a:xfrm>
              <a:off x="8911674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C9F7BA-123F-7D93-B33E-3E9C635BD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E22213-2C8C-932F-40E3-37F8369237AC}"/>
              </a:ext>
            </a:extLst>
          </p:cNvPr>
          <p:cNvSpPr txBox="1"/>
          <p:nvPr/>
        </p:nvSpPr>
        <p:spPr>
          <a:xfrm>
            <a:off x="7163720" y="2397228"/>
            <a:ext cx="3395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Wide form</a:t>
            </a:r>
          </a:p>
          <a:p>
            <a:pPr algn="ctr"/>
            <a:r>
              <a:rPr lang="en-AU" dirty="0"/>
              <a:t>Categorical data is grouped</a:t>
            </a:r>
          </a:p>
          <a:p>
            <a:pPr algn="ctr"/>
            <a:r>
              <a:rPr lang="en-AU" dirty="0"/>
              <a:t>Easy to read and interpret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BA3939-161A-8AF9-B1D9-A75C3B133CF7}"/>
              </a:ext>
            </a:extLst>
          </p:cNvPr>
          <p:cNvGrpSpPr/>
          <p:nvPr/>
        </p:nvGrpSpPr>
        <p:grpSpPr>
          <a:xfrm>
            <a:off x="1886936" y="3527136"/>
            <a:ext cx="1125093" cy="2919702"/>
            <a:chOff x="8794043" y="2168943"/>
            <a:chExt cx="1580445" cy="138705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0CE7B3-B972-A473-E262-43101A62EF1E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874FE9-CA0E-995F-7833-6F9802202AB3}"/>
                </a:ext>
              </a:extLst>
            </p:cNvPr>
            <p:cNvCxnSpPr/>
            <p:nvPr/>
          </p:nvCxnSpPr>
          <p:spPr>
            <a:xfrm>
              <a:off x="9059238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A9B95C-AE4A-E497-CFBC-1F59797C8C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85F8140-97D6-1B46-A777-7368EA203B0A}"/>
              </a:ext>
            </a:extLst>
          </p:cNvPr>
          <p:cNvSpPr txBox="1"/>
          <p:nvPr/>
        </p:nvSpPr>
        <p:spPr>
          <a:xfrm>
            <a:off x="3084443" y="5569261"/>
            <a:ext cx="4245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Long form</a:t>
            </a:r>
          </a:p>
          <a:p>
            <a:r>
              <a:rPr lang="en-AU" dirty="0"/>
              <a:t>One observation per row</a:t>
            </a:r>
          </a:p>
          <a:p>
            <a:r>
              <a:rPr lang="en-AU" dirty="0"/>
              <a:t>Easy to store, select and manipulate</a:t>
            </a:r>
          </a:p>
        </p:txBody>
      </p:sp>
    </p:spTree>
    <p:extLst>
      <p:ext uri="{BB962C8B-B14F-4D97-AF65-F5344CB8AC3E}">
        <p14:creationId xmlns:p14="http://schemas.microsoft.com/office/powerpoint/2010/main" val="403151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84ED87-1256-1E73-66DC-8C30963F0258}"/>
              </a:ext>
            </a:extLst>
          </p:cNvPr>
          <p:cNvGrpSpPr/>
          <p:nvPr/>
        </p:nvGrpSpPr>
        <p:grpSpPr>
          <a:xfrm>
            <a:off x="1441540" y="3560445"/>
            <a:ext cx="2365513" cy="2713383"/>
            <a:chOff x="4114800" y="2146852"/>
            <a:chExt cx="2365513" cy="271338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6D5688A-2568-80E5-7A2C-3C8039902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B076D5-7356-9891-C3AC-05A45BADFE7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6E77BEB-FC7F-186F-12F0-AEE46377135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31F516B-0410-C84F-F0B8-DBD97704401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50201AA-5201-216B-CF5C-07F5D1F0F06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A023F-C15E-D592-13D8-C6533C1B750B}"/>
                </a:ext>
              </a:extLst>
            </p:cNvPr>
            <p:cNvSpPr/>
            <p:nvPr/>
          </p:nvSpPr>
          <p:spPr>
            <a:xfrm>
              <a:off x="4572000" y="2540704"/>
              <a:ext cx="1659835" cy="201230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EF089A7-CEE6-D869-D186-FAE1461E8B28}"/>
                </a:ext>
              </a:extLst>
            </p:cNvPr>
            <p:cNvSpPr/>
            <p:nvPr/>
          </p:nvSpPr>
          <p:spPr>
            <a:xfrm>
              <a:off x="4542183" y="3149291"/>
              <a:ext cx="1709530" cy="326672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A270EFA-BA09-DA64-1ECB-0936A5E32695}"/>
                </a:ext>
              </a:extLst>
            </p:cNvPr>
            <p:cNvSpPr/>
            <p:nvPr/>
          </p:nvSpPr>
          <p:spPr>
            <a:xfrm>
              <a:off x="4522304" y="3805501"/>
              <a:ext cx="1660870" cy="212368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F450D2-1046-9310-B83B-60BA4AE49906}"/>
                </a:ext>
              </a:extLst>
            </p:cNvPr>
            <p:cNvSpPr/>
            <p:nvPr/>
          </p:nvSpPr>
          <p:spPr>
            <a:xfrm>
              <a:off x="4512365" y="4317033"/>
              <a:ext cx="1739348" cy="285520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968C47-9239-5651-5DEB-28F9A3E31429}"/>
              </a:ext>
            </a:extLst>
          </p:cNvPr>
          <p:cNvGrpSpPr/>
          <p:nvPr/>
        </p:nvGrpSpPr>
        <p:grpSpPr>
          <a:xfrm>
            <a:off x="9374908" y="640424"/>
            <a:ext cx="1811775" cy="2713383"/>
            <a:chOff x="9374908" y="640424"/>
            <a:chExt cx="1811775" cy="27133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742295-424A-5B6C-0CF4-C4C9613988C2}"/>
                </a:ext>
              </a:extLst>
            </p:cNvPr>
            <p:cNvGrpSpPr/>
            <p:nvPr/>
          </p:nvGrpSpPr>
          <p:grpSpPr>
            <a:xfrm>
              <a:off x="9374908" y="1246711"/>
              <a:ext cx="1811775" cy="1795670"/>
              <a:chOff x="9374908" y="1246711"/>
              <a:chExt cx="2365513" cy="1795670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338B84D-24C5-232F-EF2D-782B7E050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182318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712AF62-6347-6B2F-1623-B7B4BF6A2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2442720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1D82A35-BA49-409C-5D69-939E15ACE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304238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155C48E-8989-0EF5-BD73-7F9740DB0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124671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24B2FF-5DAB-865F-7D02-871F39F49D74}"/>
                </a:ext>
              </a:extLst>
            </p:cNvPr>
            <p:cNvGrpSpPr/>
            <p:nvPr/>
          </p:nvGrpSpPr>
          <p:grpSpPr>
            <a:xfrm>
              <a:off x="9772473" y="640424"/>
              <a:ext cx="1009784" cy="2713383"/>
              <a:chOff x="9772473" y="640424"/>
              <a:chExt cx="1009784" cy="2713383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636C94B-8BEE-3B6D-C23C-B8B7D68EF3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72473" y="640424"/>
                <a:ext cx="0" cy="271338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D5D5284-AB3A-F464-99B1-D1BF26196741}"/>
                  </a:ext>
                </a:extLst>
              </p:cNvPr>
              <p:cNvSpPr/>
              <p:nvPr/>
            </p:nvSpPr>
            <p:spPr>
              <a:xfrm>
                <a:off x="9832109" y="888613"/>
                <a:ext cx="950148" cy="424821"/>
              </a:xfrm>
              <a:custGeom>
                <a:avLst/>
                <a:gdLst>
                  <a:gd name="connsiteX0" fmla="*/ 0 w 1659835"/>
                  <a:gd name="connsiteY0" fmla="*/ 348159 h 424821"/>
                  <a:gd name="connsiteX1" fmla="*/ 288235 w 1659835"/>
                  <a:gd name="connsiteY1" fmla="*/ 129498 h 424821"/>
                  <a:gd name="connsiteX2" fmla="*/ 675861 w 1659835"/>
                  <a:gd name="connsiteY2" fmla="*/ 417733 h 424821"/>
                  <a:gd name="connsiteX3" fmla="*/ 1073426 w 1659835"/>
                  <a:gd name="connsiteY3" fmla="*/ 308402 h 424821"/>
                  <a:gd name="connsiteX4" fmla="*/ 1351722 w 1659835"/>
                  <a:gd name="connsiteY4" fmla="*/ 289 h 424821"/>
                  <a:gd name="connsiteX5" fmla="*/ 1659835 w 1659835"/>
                  <a:gd name="connsiteY5" fmla="*/ 368037 h 42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9835" h="424821">
                    <a:moveTo>
                      <a:pt x="0" y="348159"/>
                    </a:moveTo>
                    <a:cubicBezTo>
                      <a:pt x="87796" y="233030"/>
                      <a:pt x="175592" y="117902"/>
                      <a:pt x="288235" y="129498"/>
                    </a:cubicBezTo>
                    <a:cubicBezTo>
                      <a:pt x="400878" y="141094"/>
                      <a:pt x="544996" y="387916"/>
                      <a:pt x="675861" y="417733"/>
                    </a:cubicBezTo>
                    <a:cubicBezTo>
                      <a:pt x="806726" y="447550"/>
                      <a:pt x="960782" y="377976"/>
                      <a:pt x="1073426" y="308402"/>
                    </a:cubicBezTo>
                    <a:cubicBezTo>
                      <a:pt x="1186070" y="238828"/>
                      <a:pt x="1253987" y="-9650"/>
                      <a:pt x="1351722" y="289"/>
                    </a:cubicBezTo>
                    <a:cubicBezTo>
                      <a:pt x="1449457" y="10228"/>
                      <a:pt x="1554646" y="189132"/>
                      <a:pt x="1659835" y="368037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DBCCD6E-FBE0-F571-6455-5E43ABC7AD69}"/>
                  </a:ext>
                </a:extLst>
              </p:cNvPr>
              <p:cNvSpPr/>
              <p:nvPr/>
            </p:nvSpPr>
            <p:spPr>
              <a:xfrm>
                <a:off x="9802291" y="1427509"/>
                <a:ext cx="978595" cy="689646"/>
              </a:xfrm>
              <a:custGeom>
                <a:avLst/>
                <a:gdLst>
                  <a:gd name="connsiteX0" fmla="*/ 0 w 1709530"/>
                  <a:gd name="connsiteY0" fmla="*/ 395672 h 689646"/>
                  <a:gd name="connsiteX1" fmla="*/ 198782 w 1709530"/>
                  <a:gd name="connsiteY1" fmla="*/ 8046 h 689646"/>
                  <a:gd name="connsiteX2" fmla="*/ 586408 w 1709530"/>
                  <a:gd name="connsiteY2" fmla="*/ 177011 h 689646"/>
                  <a:gd name="connsiteX3" fmla="*/ 1292087 w 1709530"/>
                  <a:gd name="connsiteY3" fmla="*/ 683906 h 689646"/>
                  <a:gd name="connsiteX4" fmla="*/ 1709530 w 1709530"/>
                  <a:gd name="connsiteY4" fmla="*/ 405611 h 68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530" h="689646">
                    <a:moveTo>
                      <a:pt x="0" y="395672"/>
                    </a:moveTo>
                    <a:cubicBezTo>
                      <a:pt x="50523" y="220080"/>
                      <a:pt x="101047" y="44489"/>
                      <a:pt x="198782" y="8046"/>
                    </a:cubicBezTo>
                    <a:cubicBezTo>
                      <a:pt x="296517" y="-28397"/>
                      <a:pt x="404191" y="64368"/>
                      <a:pt x="586408" y="177011"/>
                    </a:cubicBezTo>
                    <a:cubicBezTo>
                      <a:pt x="768626" y="289654"/>
                      <a:pt x="1104900" y="645806"/>
                      <a:pt x="1292087" y="683906"/>
                    </a:cubicBezTo>
                    <a:cubicBezTo>
                      <a:pt x="1479274" y="722006"/>
                      <a:pt x="1594402" y="563808"/>
                      <a:pt x="1709530" y="405611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456A09F-F1B9-F78E-A4B5-15FAE44BABB5}"/>
                  </a:ext>
                </a:extLst>
              </p:cNvPr>
              <p:cNvSpPr/>
              <p:nvPr/>
            </p:nvSpPr>
            <p:spPr>
              <a:xfrm>
                <a:off x="9782412" y="2147222"/>
                <a:ext cx="950740" cy="448335"/>
              </a:xfrm>
              <a:custGeom>
                <a:avLst/>
                <a:gdLst>
                  <a:gd name="connsiteX0" fmla="*/ 0 w 1660870"/>
                  <a:gd name="connsiteY0" fmla="*/ 262367 h 448335"/>
                  <a:gd name="connsiteX1" fmla="*/ 178905 w 1660870"/>
                  <a:gd name="connsiteY1" fmla="*/ 3950 h 448335"/>
                  <a:gd name="connsiteX2" fmla="*/ 318053 w 1660870"/>
                  <a:gd name="connsiteY2" fmla="*/ 441272 h 448335"/>
                  <a:gd name="connsiteX3" fmla="*/ 606287 w 1660870"/>
                  <a:gd name="connsiteY3" fmla="*/ 262367 h 448335"/>
                  <a:gd name="connsiteX4" fmla="*/ 844826 w 1660870"/>
                  <a:gd name="connsiteY4" fmla="*/ 103341 h 448335"/>
                  <a:gd name="connsiteX5" fmla="*/ 1023731 w 1660870"/>
                  <a:gd name="connsiteY5" fmla="*/ 302124 h 448335"/>
                  <a:gd name="connsiteX6" fmla="*/ 1252331 w 1660870"/>
                  <a:gd name="connsiteY6" fmla="*/ 322002 h 448335"/>
                  <a:gd name="connsiteX7" fmla="*/ 1331844 w 1660870"/>
                  <a:gd name="connsiteY7" fmla="*/ 83463 h 448335"/>
                  <a:gd name="connsiteX8" fmla="*/ 1610139 w 1660870"/>
                  <a:gd name="connsiteY8" fmla="*/ 371698 h 448335"/>
                  <a:gd name="connsiteX9" fmla="*/ 1659835 w 1660870"/>
                  <a:gd name="connsiteY9" fmla="*/ 292185 h 448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0870" h="448335">
                    <a:moveTo>
                      <a:pt x="0" y="262367"/>
                    </a:moveTo>
                    <a:cubicBezTo>
                      <a:pt x="62948" y="118250"/>
                      <a:pt x="125896" y="-25867"/>
                      <a:pt x="178905" y="3950"/>
                    </a:cubicBezTo>
                    <a:cubicBezTo>
                      <a:pt x="231914" y="33767"/>
                      <a:pt x="246823" y="398203"/>
                      <a:pt x="318053" y="441272"/>
                    </a:cubicBezTo>
                    <a:cubicBezTo>
                      <a:pt x="389283" y="484341"/>
                      <a:pt x="518492" y="318689"/>
                      <a:pt x="606287" y="262367"/>
                    </a:cubicBezTo>
                    <a:cubicBezTo>
                      <a:pt x="694083" y="206045"/>
                      <a:pt x="775252" y="96715"/>
                      <a:pt x="844826" y="103341"/>
                    </a:cubicBezTo>
                    <a:cubicBezTo>
                      <a:pt x="914400" y="109967"/>
                      <a:pt x="955814" y="265681"/>
                      <a:pt x="1023731" y="302124"/>
                    </a:cubicBezTo>
                    <a:cubicBezTo>
                      <a:pt x="1091648" y="338567"/>
                      <a:pt x="1200979" y="358445"/>
                      <a:pt x="1252331" y="322002"/>
                    </a:cubicBezTo>
                    <a:cubicBezTo>
                      <a:pt x="1303683" y="285559"/>
                      <a:pt x="1272209" y="75180"/>
                      <a:pt x="1331844" y="83463"/>
                    </a:cubicBezTo>
                    <a:cubicBezTo>
                      <a:pt x="1391479" y="91746"/>
                      <a:pt x="1555474" y="336911"/>
                      <a:pt x="1610139" y="371698"/>
                    </a:cubicBezTo>
                    <a:cubicBezTo>
                      <a:pt x="1664804" y="406485"/>
                      <a:pt x="1662319" y="349335"/>
                      <a:pt x="1659835" y="292185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4646102-0450-234F-8FB4-0FACA476F88D}"/>
                  </a:ext>
                </a:extLst>
              </p:cNvPr>
              <p:cNvSpPr/>
              <p:nvPr/>
            </p:nvSpPr>
            <p:spPr>
              <a:xfrm>
                <a:off x="9772473" y="2618114"/>
                <a:ext cx="995664" cy="602768"/>
              </a:xfrm>
              <a:custGeom>
                <a:avLst/>
                <a:gdLst>
                  <a:gd name="connsiteX0" fmla="*/ 0 w 1739348"/>
                  <a:gd name="connsiteY0" fmla="*/ 447458 h 602768"/>
                  <a:gd name="connsiteX1" fmla="*/ 278296 w 1739348"/>
                  <a:gd name="connsiteY1" fmla="*/ 198980 h 602768"/>
                  <a:gd name="connsiteX2" fmla="*/ 725557 w 1739348"/>
                  <a:gd name="connsiteY2" fmla="*/ 189041 h 602768"/>
                  <a:gd name="connsiteX3" fmla="*/ 904461 w 1739348"/>
                  <a:gd name="connsiteY3" fmla="*/ 197 h 602768"/>
                  <a:gd name="connsiteX4" fmla="*/ 1192696 w 1739348"/>
                  <a:gd name="connsiteY4" fmla="*/ 228797 h 602768"/>
                  <a:gd name="connsiteX5" fmla="*/ 1451113 w 1739348"/>
                  <a:gd name="connsiteY5" fmla="*/ 79710 h 602768"/>
                  <a:gd name="connsiteX6" fmla="*/ 1649896 w 1739348"/>
                  <a:gd name="connsiteY6" fmla="*/ 586606 h 602768"/>
                  <a:gd name="connsiteX7" fmla="*/ 1739348 w 1739348"/>
                  <a:gd name="connsiteY7" fmla="*/ 427580 h 60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9348" h="602768">
                    <a:moveTo>
                      <a:pt x="0" y="447458"/>
                    </a:moveTo>
                    <a:cubicBezTo>
                      <a:pt x="78685" y="344753"/>
                      <a:pt x="157370" y="242049"/>
                      <a:pt x="278296" y="198980"/>
                    </a:cubicBezTo>
                    <a:cubicBezTo>
                      <a:pt x="399222" y="155911"/>
                      <a:pt x="621196" y="222171"/>
                      <a:pt x="725557" y="189041"/>
                    </a:cubicBezTo>
                    <a:cubicBezTo>
                      <a:pt x="829918" y="155911"/>
                      <a:pt x="826605" y="-6429"/>
                      <a:pt x="904461" y="197"/>
                    </a:cubicBezTo>
                    <a:cubicBezTo>
                      <a:pt x="982317" y="6823"/>
                      <a:pt x="1101587" y="215545"/>
                      <a:pt x="1192696" y="228797"/>
                    </a:cubicBezTo>
                    <a:cubicBezTo>
                      <a:pt x="1283805" y="242049"/>
                      <a:pt x="1374913" y="20075"/>
                      <a:pt x="1451113" y="79710"/>
                    </a:cubicBezTo>
                    <a:cubicBezTo>
                      <a:pt x="1527313" y="139345"/>
                      <a:pt x="1601857" y="528628"/>
                      <a:pt x="1649896" y="586606"/>
                    </a:cubicBezTo>
                    <a:cubicBezTo>
                      <a:pt x="1697935" y="644584"/>
                      <a:pt x="1718641" y="536082"/>
                      <a:pt x="1739348" y="42758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65BC27-77B0-AFD2-17FB-4B5BC8DA3A77}"/>
              </a:ext>
            </a:extLst>
          </p:cNvPr>
          <p:cNvSpPr txBox="1"/>
          <p:nvPr/>
        </p:nvSpPr>
        <p:spPr>
          <a:xfrm>
            <a:off x="7590714" y="3311708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Subject 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A97305-C6DA-2357-B3FB-960FE627BB31}"/>
              </a:ext>
            </a:extLst>
          </p:cNvPr>
          <p:cNvSpPr txBox="1"/>
          <p:nvPr/>
        </p:nvSpPr>
        <p:spPr>
          <a:xfrm>
            <a:off x="9815548" y="3284082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Subject B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13FEA9D-2C60-101C-0825-D00D00631DF5}"/>
              </a:ext>
            </a:extLst>
          </p:cNvPr>
          <p:cNvSpPr/>
          <p:nvPr/>
        </p:nvSpPr>
        <p:spPr>
          <a:xfrm>
            <a:off x="1915265" y="3781028"/>
            <a:ext cx="1643791" cy="424821"/>
          </a:xfrm>
          <a:custGeom>
            <a:avLst/>
            <a:gdLst>
              <a:gd name="connsiteX0" fmla="*/ 0 w 1659835"/>
              <a:gd name="connsiteY0" fmla="*/ 348159 h 424821"/>
              <a:gd name="connsiteX1" fmla="*/ 288235 w 1659835"/>
              <a:gd name="connsiteY1" fmla="*/ 129498 h 424821"/>
              <a:gd name="connsiteX2" fmla="*/ 675861 w 1659835"/>
              <a:gd name="connsiteY2" fmla="*/ 417733 h 424821"/>
              <a:gd name="connsiteX3" fmla="*/ 1073426 w 1659835"/>
              <a:gd name="connsiteY3" fmla="*/ 308402 h 424821"/>
              <a:gd name="connsiteX4" fmla="*/ 1351722 w 1659835"/>
              <a:gd name="connsiteY4" fmla="*/ 289 h 424821"/>
              <a:gd name="connsiteX5" fmla="*/ 1659835 w 1659835"/>
              <a:gd name="connsiteY5" fmla="*/ 368037 h 42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9835" h="424821">
                <a:moveTo>
                  <a:pt x="0" y="348159"/>
                </a:moveTo>
                <a:cubicBezTo>
                  <a:pt x="87796" y="233030"/>
                  <a:pt x="175592" y="117902"/>
                  <a:pt x="288235" y="129498"/>
                </a:cubicBezTo>
                <a:cubicBezTo>
                  <a:pt x="400878" y="141094"/>
                  <a:pt x="544996" y="387916"/>
                  <a:pt x="675861" y="417733"/>
                </a:cubicBezTo>
                <a:cubicBezTo>
                  <a:pt x="806726" y="447550"/>
                  <a:pt x="960782" y="377976"/>
                  <a:pt x="1073426" y="308402"/>
                </a:cubicBezTo>
                <a:cubicBezTo>
                  <a:pt x="1186070" y="238828"/>
                  <a:pt x="1253987" y="-9650"/>
                  <a:pt x="1351722" y="289"/>
                </a:cubicBezTo>
                <a:cubicBezTo>
                  <a:pt x="1449457" y="10228"/>
                  <a:pt x="1554646" y="189132"/>
                  <a:pt x="1659835" y="368037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E50F41-AE34-3E43-A55A-45A2E45C1154}"/>
              </a:ext>
            </a:extLst>
          </p:cNvPr>
          <p:cNvSpPr/>
          <p:nvPr/>
        </p:nvSpPr>
        <p:spPr>
          <a:xfrm>
            <a:off x="1885448" y="4319924"/>
            <a:ext cx="1693005" cy="689646"/>
          </a:xfrm>
          <a:custGeom>
            <a:avLst/>
            <a:gdLst>
              <a:gd name="connsiteX0" fmla="*/ 0 w 1709530"/>
              <a:gd name="connsiteY0" fmla="*/ 395672 h 689646"/>
              <a:gd name="connsiteX1" fmla="*/ 198782 w 1709530"/>
              <a:gd name="connsiteY1" fmla="*/ 8046 h 689646"/>
              <a:gd name="connsiteX2" fmla="*/ 586408 w 1709530"/>
              <a:gd name="connsiteY2" fmla="*/ 177011 h 689646"/>
              <a:gd name="connsiteX3" fmla="*/ 1292087 w 1709530"/>
              <a:gd name="connsiteY3" fmla="*/ 683906 h 689646"/>
              <a:gd name="connsiteX4" fmla="*/ 1709530 w 1709530"/>
              <a:gd name="connsiteY4" fmla="*/ 405611 h 68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530" h="689646">
                <a:moveTo>
                  <a:pt x="0" y="395672"/>
                </a:moveTo>
                <a:cubicBezTo>
                  <a:pt x="50523" y="220080"/>
                  <a:pt x="101047" y="44489"/>
                  <a:pt x="198782" y="8046"/>
                </a:cubicBezTo>
                <a:cubicBezTo>
                  <a:pt x="296517" y="-28397"/>
                  <a:pt x="404191" y="64368"/>
                  <a:pt x="586408" y="177011"/>
                </a:cubicBezTo>
                <a:cubicBezTo>
                  <a:pt x="768626" y="289654"/>
                  <a:pt x="1104900" y="645806"/>
                  <a:pt x="1292087" y="683906"/>
                </a:cubicBezTo>
                <a:cubicBezTo>
                  <a:pt x="1479274" y="722006"/>
                  <a:pt x="1594402" y="563808"/>
                  <a:pt x="1709530" y="405611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507F39A-2B09-C37E-64C0-89CB4BD2DC1A}"/>
              </a:ext>
            </a:extLst>
          </p:cNvPr>
          <p:cNvSpPr/>
          <p:nvPr/>
        </p:nvSpPr>
        <p:spPr>
          <a:xfrm>
            <a:off x="1865568" y="5039637"/>
            <a:ext cx="1644815" cy="448335"/>
          </a:xfrm>
          <a:custGeom>
            <a:avLst/>
            <a:gdLst>
              <a:gd name="connsiteX0" fmla="*/ 0 w 1660870"/>
              <a:gd name="connsiteY0" fmla="*/ 262367 h 448335"/>
              <a:gd name="connsiteX1" fmla="*/ 178905 w 1660870"/>
              <a:gd name="connsiteY1" fmla="*/ 3950 h 448335"/>
              <a:gd name="connsiteX2" fmla="*/ 318053 w 1660870"/>
              <a:gd name="connsiteY2" fmla="*/ 441272 h 448335"/>
              <a:gd name="connsiteX3" fmla="*/ 606287 w 1660870"/>
              <a:gd name="connsiteY3" fmla="*/ 262367 h 448335"/>
              <a:gd name="connsiteX4" fmla="*/ 844826 w 1660870"/>
              <a:gd name="connsiteY4" fmla="*/ 103341 h 448335"/>
              <a:gd name="connsiteX5" fmla="*/ 1023731 w 1660870"/>
              <a:gd name="connsiteY5" fmla="*/ 302124 h 448335"/>
              <a:gd name="connsiteX6" fmla="*/ 1252331 w 1660870"/>
              <a:gd name="connsiteY6" fmla="*/ 322002 h 448335"/>
              <a:gd name="connsiteX7" fmla="*/ 1331844 w 1660870"/>
              <a:gd name="connsiteY7" fmla="*/ 83463 h 448335"/>
              <a:gd name="connsiteX8" fmla="*/ 1610139 w 1660870"/>
              <a:gd name="connsiteY8" fmla="*/ 371698 h 448335"/>
              <a:gd name="connsiteX9" fmla="*/ 1659835 w 1660870"/>
              <a:gd name="connsiteY9" fmla="*/ 292185 h 44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0870" h="448335">
                <a:moveTo>
                  <a:pt x="0" y="262367"/>
                </a:moveTo>
                <a:cubicBezTo>
                  <a:pt x="62948" y="118250"/>
                  <a:pt x="125896" y="-25867"/>
                  <a:pt x="178905" y="3950"/>
                </a:cubicBezTo>
                <a:cubicBezTo>
                  <a:pt x="231914" y="33767"/>
                  <a:pt x="246823" y="398203"/>
                  <a:pt x="318053" y="441272"/>
                </a:cubicBezTo>
                <a:cubicBezTo>
                  <a:pt x="389283" y="484341"/>
                  <a:pt x="518492" y="318689"/>
                  <a:pt x="606287" y="262367"/>
                </a:cubicBezTo>
                <a:cubicBezTo>
                  <a:pt x="694083" y="206045"/>
                  <a:pt x="775252" y="96715"/>
                  <a:pt x="844826" y="103341"/>
                </a:cubicBezTo>
                <a:cubicBezTo>
                  <a:pt x="914400" y="109967"/>
                  <a:pt x="955814" y="265681"/>
                  <a:pt x="1023731" y="302124"/>
                </a:cubicBezTo>
                <a:cubicBezTo>
                  <a:pt x="1091648" y="338567"/>
                  <a:pt x="1200979" y="358445"/>
                  <a:pt x="1252331" y="322002"/>
                </a:cubicBezTo>
                <a:cubicBezTo>
                  <a:pt x="1303683" y="285559"/>
                  <a:pt x="1272209" y="75180"/>
                  <a:pt x="1331844" y="83463"/>
                </a:cubicBezTo>
                <a:cubicBezTo>
                  <a:pt x="1391479" y="91746"/>
                  <a:pt x="1555474" y="336911"/>
                  <a:pt x="1610139" y="371698"/>
                </a:cubicBezTo>
                <a:cubicBezTo>
                  <a:pt x="1664804" y="406485"/>
                  <a:pt x="1662319" y="349335"/>
                  <a:pt x="1659835" y="29218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52B01D1-5EC9-6BB5-CE0C-C61F6C7C8738}"/>
              </a:ext>
            </a:extLst>
          </p:cNvPr>
          <p:cNvSpPr/>
          <p:nvPr/>
        </p:nvSpPr>
        <p:spPr>
          <a:xfrm>
            <a:off x="1855629" y="5510529"/>
            <a:ext cx="1722535" cy="602768"/>
          </a:xfrm>
          <a:custGeom>
            <a:avLst/>
            <a:gdLst>
              <a:gd name="connsiteX0" fmla="*/ 0 w 1739348"/>
              <a:gd name="connsiteY0" fmla="*/ 447458 h 602768"/>
              <a:gd name="connsiteX1" fmla="*/ 278296 w 1739348"/>
              <a:gd name="connsiteY1" fmla="*/ 198980 h 602768"/>
              <a:gd name="connsiteX2" fmla="*/ 725557 w 1739348"/>
              <a:gd name="connsiteY2" fmla="*/ 189041 h 602768"/>
              <a:gd name="connsiteX3" fmla="*/ 904461 w 1739348"/>
              <a:gd name="connsiteY3" fmla="*/ 197 h 602768"/>
              <a:gd name="connsiteX4" fmla="*/ 1192696 w 1739348"/>
              <a:gd name="connsiteY4" fmla="*/ 228797 h 602768"/>
              <a:gd name="connsiteX5" fmla="*/ 1451113 w 1739348"/>
              <a:gd name="connsiteY5" fmla="*/ 79710 h 602768"/>
              <a:gd name="connsiteX6" fmla="*/ 1649896 w 1739348"/>
              <a:gd name="connsiteY6" fmla="*/ 586606 h 602768"/>
              <a:gd name="connsiteX7" fmla="*/ 1739348 w 1739348"/>
              <a:gd name="connsiteY7" fmla="*/ 427580 h 6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348" h="602768">
                <a:moveTo>
                  <a:pt x="0" y="447458"/>
                </a:moveTo>
                <a:cubicBezTo>
                  <a:pt x="78685" y="344753"/>
                  <a:pt x="157370" y="242049"/>
                  <a:pt x="278296" y="198980"/>
                </a:cubicBezTo>
                <a:cubicBezTo>
                  <a:pt x="399222" y="155911"/>
                  <a:pt x="621196" y="222171"/>
                  <a:pt x="725557" y="189041"/>
                </a:cubicBezTo>
                <a:cubicBezTo>
                  <a:pt x="829918" y="155911"/>
                  <a:pt x="826605" y="-6429"/>
                  <a:pt x="904461" y="197"/>
                </a:cubicBezTo>
                <a:cubicBezTo>
                  <a:pt x="982317" y="6823"/>
                  <a:pt x="1101587" y="215545"/>
                  <a:pt x="1192696" y="228797"/>
                </a:cubicBezTo>
                <a:cubicBezTo>
                  <a:pt x="1283805" y="242049"/>
                  <a:pt x="1374913" y="20075"/>
                  <a:pt x="1451113" y="79710"/>
                </a:cubicBezTo>
                <a:cubicBezTo>
                  <a:pt x="1527313" y="139345"/>
                  <a:pt x="1601857" y="528628"/>
                  <a:pt x="1649896" y="586606"/>
                </a:cubicBezTo>
                <a:cubicBezTo>
                  <a:pt x="1697935" y="644584"/>
                  <a:pt x="1718641" y="536082"/>
                  <a:pt x="1739348" y="42758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BBBB650-3378-F24E-2B5E-18A8A5A68CB9}"/>
              </a:ext>
            </a:extLst>
          </p:cNvPr>
          <p:cNvGrpSpPr/>
          <p:nvPr/>
        </p:nvGrpSpPr>
        <p:grpSpPr>
          <a:xfrm>
            <a:off x="6810612" y="666268"/>
            <a:ext cx="2365513" cy="2713383"/>
            <a:chOff x="4114800" y="2146852"/>
            <a:chExt cx="2365513" cy="2713383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DCA322-935A-5EE4-15E3-F7C6F5DFC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D3EE99-E81A-6E76-2D19-02BC7FBB38EE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52F2D73-001D-6A17-6469-0305CCB7B3B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C73A748-C9B8-C6C0-64E1-DB4FFC832E4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8E389B-E3AF-B13D-D3F8-0FA7C499FD9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B4D30-627E-FFA1-BE7E-C31FF4E1BD23}"/>
                </a:ext>
              </a:extLst>
            </p:cNvPr>
            <p:cNvSpPr/>
            <p:nvPr/>
          </p:nvSpPr>
          <p:spPr>
            <a:xfrm>
              <a:off x="4572000" y="2540704"/>
              <a:ext cx="1659835" cy="201230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06C99E1-3C02-533E-5F64-CC30F06289C6}"/>
                </a:ext>
              </a:extLst>
            </p:cNvPr>
            <p:cNvSpPr/>
            <p:nvPr/>
          </p:nvSpPr>
          <p:spPr>
            <a:xfrm>
              <a:off x="4542183" y="3149291"/>
              <a:ext cx="1709530" cy="326672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06C6BD-9029-A912-1648-39026337D539}"/>
                </a:ext>
              </a:extLst>
            </p:cNvPr>
            <p:cNvSpPr/>
            <p:nvPr/>
          </p:nvSpPr>
          <p:spPr>
            <a:xfrm>
              <a:off x="4522304" y="3805501"/>
              <a:ext cx="1660870" cy="212368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1DF9FD0-3DD6-8169-BBC2-4D78680F2CEC}"/>
                </a:ext>
              </a:extLst>
            </p:cNvPr>
            <p:cNvSpPr/>
            <p:nvPr/>
          </p:nvSpPr>
          <p:spPr>
            <a:xfrm>
              <a:off x="4512365" y="4317033"/>
              <a:ext cx="1739348" cy="285520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54109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8A4E2-2FC2-F7C8-C686-2C40A677598B}"/>
              </a:ext>
            </a:extLst>
          </p:cNvPr>
          <p:cNvSpPr txBox="1"/>
          <p:nvPr/>
        </p:nvSpPr>
        <p:spPr>
          <a:xfrm>
            <a:off x="5300870" y="892429"/>
            <a:ext cx="612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Create new variables from existing ones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D61EC4-974D-2040-08DE-A113F9BA5BAE}"/>
              </a:ext>
            </a:extLst>
          </p:cNvPr>
          <p:cNvGrpSpPr/>
          <p:nvPr/>
        </p:nvGrpSpPr>
        <p:grpSpPr>
          <a:xfrm>
            <a:off x="6780057" y="1728333"/>
            <a:ext cx="4868604" cy="1929988"/>
            <a:chOff x="6615290" y="1354094"/>
            <a:chExt cx="4868604" cy="19299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08C60A-2A4C-80D5-D7A1-06D45B441A3E}"/>
                </a:ext>
              </a:extLst>
            </p:cNvPr>
            <p:cNvSpPr/>
            <p:nvPr/>
          </p:nvSpPr>
          <p:spPr>
            <a:xfrm>
              <a:off x="6615290" y="1354094"/>
              <a:ext cx="4868604" cy="19299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A5691A-75A0-0035-09D8-980D870AB3F2}"/>
                </a:ext>
              </a:extLst>
            </p:cNvPr>
            <p:cNvSpPr txBox="1"/>
            <p:nvPr/>
          </p:nvSpPr>
          <p:spPr>
            <a:xfrm>
              <a:off x="6880469" y="2632511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Newtons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3DDB13-6C88-1962-D440-A2B411561A4E}"/>
                </a:ext>
              </a:extLst>
            </p:cNvPr>
            <p:cNvSpPr txBox="1"/>
            <p:nvPr/>
          </p:nvSpPr>
          <p:spPr>
            <a:xfrm>
              <a:off x="9092013" y="2632510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Body weights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CB8D4D2C-2B0F-E3F2-7DDD-25700BF6CB23}"/>
                </a:ext>
              </a:extLst>
            </p:cNvPr>
            <p:cNvSpPr/>
            <p:nvPr/>
          </p:nvSpPr>
          <p:spPr>
            <a:xfrm>
              <a:off x="8330260" y="1861821"/>
              <a:ext cx="596324" cy="6467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E9B15A-3B52-3E69-AC6F-65350895D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305" y="1599460"/>
              <a:ext cx="912080" cy="11389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48ABA5-7107-E8BB-3E9E-77D227666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998" y="1643912"/>
              <a:ext cx="1082599" cy="1082599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A61741D-65B6-41A7-05DC-7B8C7B5BE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5058" y="1646228"/>
              <a:ext cx="1082599" cy="108259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3D38CB3-26CD-85BA-3383-B73DEDB6CEB9}"/>
              </a:ext>
            </a:extLst>
          </p:cNvPr>
          <p:cNvSpPr txBox="1"/>
          <p:nvPr/>
        </p:nvSpPr>
        <p:spPr>
          <a:xfrm>
            <a:off x="8361401" y="372430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Normalisation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1C0286-1F8E-79B6-F97B-05C3F042D1A3}"/>
              </a:ext>
            </a:extLst>
          </p:cNvPr>
          <p:cNvGrpSpPr/>
          <p:nvPr/>
        </p:nvGrpSpPr>
        <p:grpSpPr>
          <a:xfrm>
            <a:off x="1144594" y="4481158"/>
            <a:ext cx="2842252" cy="1049397"/>
            <a:chOff x="1244326" y="4641910"/>
            <a:chExt cx="2842252" cy="104939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1CFA463-F6E2-06EC-652E-26D5E59984F3}"/>
                </a:ext>
              </a:extLst>
            </p:cNvPr>
            <p:cNvSpPr/>
            <p:nvPr/>
          </p:nvSpPr>
          <p:spPr>
            <a:xfrm>
              <a:off x="1244326" y="4641910"/>
              <a:ext cx="2842252" cy="10493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FC8AED-56A6-29FC-8DD9-14DF94F5FF03}"/>
                    </a:ext>
                  </a:extLst>
                </p:cNvPr>
                <p:cNvSpPr txBox="1"/>
                <p:nvPr/>
              </p:nvSpPr>
              <p:spPr>
                <a:xfrm>
                  <a:off x="1420900" y="4836055"/>
                  <a:ext cx="247150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AU" sz="4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FC8AED-56A6-29FC-8DD9-14DF94F5F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900" y="4836055"/>
                  <a:ext cx="247150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406F30-6867-5A25-BBEC-CFB02EE0D2F0}"/>
              </a:ext>
            </a:extLst>
          </p:cNvPr>
          <p:cNvSpPr txBox="1"/>
          <p:nvPr/>
        </p:nvSpPr>
        <p:spPr>
          <a:xfrm>
            <a:off x="804653" y="5653157"/>
            <a:ext cx="352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Joint angular power from joint moments and joint velocities</a:t>
            </a:r>
          </a:p>
        </p:txBody>
      </p:sp>
    </p:spTree>
    <p:extLst>
      <p:ext uri="{BB962C8B-B14F-4D97-AF65-F5344CB8AC3E}">
        <p14:creationId xmlns:p14="http://schemas.microsoft.com/office/powerpoint/2010/main" val="99673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9A172C-0FD2-45DB-69BA-BD901AE5DB27}"/>
              </a:ext>
            </a:extLst>
          </p:cNvPr>
          <p:cNvGrpSpPr/>
          <p:nvPr/>
        </p:nvGrpSpPr>
        <p:grpSpPr>
          <a:xfrm>
            <a:off x="7570916" y="1412230"/>
            <a:ext cx="3341720" cy="2342841"/>
            <a:chOff x="7570916" y="1412230"/>
            <a:chExt cx="3341720" cy="23428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DFA449-357A-B2ED-4275-7E123C496CF3}"/>
                </a:ext>
              </a:extLst>
            </p:cNvPr>
            <p:cNvGrpSpPr/>
            <p:nvPr/>
          </p:nvGrpSpPr>
          <p:grpSpPr>
            <a:xfrm>
              <a:off x="8069839" y="1412230"/>
              <a:ext cx="2831508" cy="2342841"/>
              <a:chOff x="8794043" y="2168943"/>
              <a:chExt cx="1580445" cy="1387057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9798A4A-BA23-18F2-73E3-0FD8668F4A5A}"/>
                  </a:ext>
                </a:extLst>
              </p:cNvPr>
              <p:cNvSpPr/>
              <p:nvPr/>
            </p:nvSpPr>
            <p:spPr>
              <a:xfrm>
                <a:off x="8794043" y="2168943"/>
                <a:ext cx="1580445" cy="1387057"/>
              </a:xfrm>
              <a:prstGeom prst="rect">
                <a:avLst/>
              </a:prstGeom>
              <a:pattFill prst="lgGrid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B3605E3-4BCC-165A-DC33-5E255A1F90D9}"/>
                  </a:ext>
                </a:extLst>
              </p:cNvPr>
              <p:cNvCxnSpPr/>
              <p:nvPr/>
            </p:nvCxnSpPr>
            <p:spPr>
              <a:xfrm>
                <a:off x="8911674" y="2168943"/>
                <a:ext cx="0" cy="138705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123F1A-FB3C-EB82-919B-91832B06E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4043" y="2403490"/>
                <a:ext cx="158044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6779E2-E6A6-24AB-4D83-A2469E2106A1}"/>
                </a:ext>
              </a:extLst>
            </p:cNvPr>
            <p:cNvSpPr/>
            <p:nvPr/>
          </p:nvSpPr>
          <p:spPr>
            <a:xfrm>
              <a:off x="8069839" y="1808397"/>
              <a:ext cx="2831508" cy="960333"/>
            </a:xfrm>
            <a:prstGeom prst="rect">
              <a:avLst/>
            </a:prstGeom>
            <a:solidFill>
              <a:srgbClr val="0070C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1BEC9B-8AF1-7C95-2B5E-C194F38FFE0F}"/>
                </a:ext>
              </a:extLst>
            </p:cNvPr>
            <p:cNvSpPr/>
            <p:nvPr/>
          </p:nvSpPr>
          <p:spPr>
            <a:xfrm>
              <a:off x="8081128" y="2768731"/>
              <a:ext cx="2831508" cy="984626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706-825D-5D03-4E70-1EFB193E328C}"/>
                </a:ext>
              </a:extLst>
            </p:cNvPr>
            <p:cNvSpPr txBox="1"/>
            <p:nvPr/>
          </p:nvSpPr>
          <p:spPr>
            <a:xfrm>
              <a:off x="7570916" y="2017775"/>
              <a:ext cx="4876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E6E0B1-01E9-AE24-E97B-EE0AF81F754C}"/>
                </a:ext>
              </a:extLst>
            </p:cNvPr>
            <p:cNvSpPr txBox="1"/>
            <p:nvPr/>
          </p:nvSpPr>
          <p:spPr>
            <a:xfrm>
              <a:off x="7612024" y="2899604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B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9F96D2-DF93-BD62-2CF6-281FA24F012A}"/>
              </a:ext>
            </a:extLst>
          </p:cNvPr>
          <p:cNvGrpSpPr/>
          <p:nvPr/>
        </p:nvGrpSpPr>
        <p:grpSpPr>
          <a:xfrm>
            <a:off x="511140" y="3906035"/>
            <a:ext cx="3284624" cy="2369836"/>
            <a:chOff x="7616723" y="1412230"/>
            <a:chExt cx="3284624" cy="236983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B3E91F-AF6F-9BEC-2169-6FDC1E359744}"/>
                </a:ext>
              </a:extLst>
            </p:cNvPr>
            <p:cNvGrpSpPr/>
            <p:nvPr/>
          </p:nvGrpSpPr>
          <p:grpSpPr>
            <a:xfrm>
              <a:off x="8069839" y="1412230"/>
              <a:ext cx="2831508" cy="2342841"/>
              <a:chOff x="8794043" y="2168943"/>
              <a:chExt cx="1580445" cy="138705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17C7ED1-C32E-48CA-DAAA-C031BCD7CCFF}"/>
                  </a:ext>
                </a:extLst>
              </p:cNvPr>
              <p:cNvSpPr/>
              <p:nvPr/>
            </p:nvSpPr>
            <p:spPr>
              <a:xfrm>
                <a:off x="8794043" y="2168943"/>
                <a:ext cx="1580445" cy="1387057"/>
              </a:xfrm>
              <a:prstGeom prst="rect">
                <a:avLst/>
              </a:prstGeom>
              <a:pattFill prst="lgGrid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DD1FCCF-AFAF-14FD-DEA1-4B87830C5FBE}"/>
                  </a:ext>
                </a:extLst>
              </p:cNvPr>
              <p:cNvCxnSpPr/>
              <p:nvPr/>
            </p:nvCxnSpPr>
            <p:spPr>
              <a:xfrm>
                <a:off x="8911674" y="2168943"/>
                <a:ext cx="0" cy="138705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06887EF-A64B-B3BB-4E1B-C277B409E7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4043" y="2403490"/>
                <a:ext cx="158044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3883C5-DFAD-F435-FD47-58C7E7AABD06}"/>
                </a:ext>
              </a:extLst>
            </p:cNvPr>
            <p:cNvSpPr/>
            <p:nvPr/>
          </p:nvSpPr>
          <p:spPr>
            <a:xfrm>
              <a:off x="8069839" y="1808398"/>
              <a:ext cx="2831508" cy="25012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FDB1A1-4BA2-3B5C-27CA-59DFC4AF27E7}"/>
                </a:ext>
              </a:extLst>
            </p:cNvPr>
            <p:cNvSpPr/>
            <p:nvPr/>
          </p:nvSpPr>
          <p:spPr>
            <a:xfrm>
              <a:off x="8081128" y="2859044"/>
              <a:ext cx="2814574" cy="178708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F3EF0B-BB1C-C431-4412-15110489E1C8}"/>
                </a:ext>
              </a:extLst>
            </p:cNvPr>
            <p:cNvSpPr txBox="1"/>
            <p:nvPr/>
          </p:nvSpPr>
          <p:spPr>
            <a:xfrm>
              <a:off x="7616723" y="1839857"/>
              <a:ext cx="417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A1</a:t>
              </a:r>
            </a:p>
            <a:p>
              <a:r>
                <a:rPr lang="en-AU" sz="1400" dirty="0"/>
                <a:t>A2</a:t>
              </a:r>
            </a:p>
            <a:p>
              <a:r>
                <a:rPr lang="en-AU" sz="1400" dirty="0"/>
                <a:t>A3</a:t>
              </a:r>
            </a:p>
            <a:p>
              <a:r>
                <a:rPr lang="en-AU" sz="1400" dirty="0"/>
                <a:t>A4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47B956-3B91-2A25-82EA-F00AFC67BC54}"/>
                </a:ext>
              </a:extLst>
            </p:cNvPr>
            <p:cNvSpPr txBox="1"/>
            <p:nvPr/>
          </p:nvSpPr>
          <p:spPr>
            <a:xfrm>
              <a:off x="7647181" y="2827959"/>
              <a:ext cx="3866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B1</a:t>
              </a:r>
            </a:p>
            <a:p>
              <a:r>
                <a:rPr lang="en-AU" sz="1400" dirty="0"/>
                <a:t>B2</a:t>
              </a:r>
              <a:br>
                <a:rPr lang="en-AU" sz="1400" dirty="0"/>
              </a:br>
              <a:r>
                <a:rPr lang="en-AU" sz="1400" dirty="0"/>
                <a:t>B3</a:t>
              </a:r>
              <a:br>
                <a:rPr lang="en-AU" sz="1400" dirty="0"/>
              </a:br>
              <a:r>
                <a:rPr lang="en-AU" sz="1400" dirty="0"/>
                <a:t>B4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F80BE7B5-6ECC-5A04-797E-8F229B24D14F}"/>
              </a:ext>
            </a:extLst>
          </p:cNvPr>
          <p:cNvSpPr/>
          <p:nvPr/>
        </p:nvSpPr>
        <p:spPr>
          <a:xfrm>
            <a:off x="958611" y="4552323"/>
            <a:ext cx="2831508" cy="250120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0278A9-9E21-6A62-D283-5BA99AE8E567}"/>
              </a:ext>
            </a:extLst>
          </p:cNvPr>
          <p:cNvSpPr/>
          <p:nvPr/>
        </p:nvSpPr>
        <p:spPr>
          <a:xfrm>
            <a:off x="958611" y="4795144"/>
            <a:ext cx="2831508" cy="301212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43F190-DA54-9470-80C5-BBED88528DC5}"/>
              </a:ext>
            </a:extLst>
          </p:cNvPr>
          <p:cNvSpPr/>
          <p:nvPr/>
        </p:nvSpPr>
        <p:spPr>
          <a:xfrm>
            <a:off x="958611" y="5081226"/>
            <a:ext cx="2831508" cy="250120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C3D099-0008-58EF-0F0E-4986C09F2199}"/>
              </a:ext>
            </a:extLst>
          </p:cNvPr>
          <p:cNvSpPr/>
          <p:nvPr/>
        </p:nvSpPr>
        <p:spPr>
          <a:xfrm>
            <a:off x="958611" y="5531557"/>
            <a:ext cx="2831508" cy="241549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13C8EE6-DA0B-99AE-87AF-05CDB717628B}"/>
              </a:ext>
            </a:extLst>
          </p:cNvPr>
          <p:cNvSpPr/>
          <p:nvPr/>
        </p:nvSpPr>
        <p:spPr>
          <a:xfrm>
            <a:off x="958611" y="5742644"/>
            <a:ext cx="2831508" cy="261218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8E31E8-E840-CDEF-2594-2A703BAD4443}"/>
              </a:ext>
            </a:extLst>
          </p:cNvPr>
          <p:cNvSpPr/>
          <p:nvPr/>
        </p:nvSpPr>
        <p:spPr>
          <a:xfrm>
            <a:off x="958611" y="6019153"/>
            <a:ext cx="2831508" cy="2121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81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FB47-2DC1-96DA-7876-266BF024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</a:t>
            </a:r>
            <a:r>
              <a:rPr lang="en-AU" dirty="0"/>
              <a:t>≠ statistics</a:t>
            </a:r>
            <a:endParaRPr lang="en-US" dirty="0"/>
          </a:p>
        </p:txBody>
      </p:sp>
      <p:pic>
        <p:nvPicPr>
          <p:cNvPr id="2050" name="Picture 2" descr="Schematic illustrations of key project phases and levels of activity over time, based on @PMBoK2000.">
            <a:extLst>
              <a:ext uri="{FF2B5EF4-FFF2-40B4-BE49-F238E27FC236}">
                <a16:creationId xmlns:a16="http://schemas.microsoft.com/office/drawing/2014/main" id="{216D6E58-7E6F-76B1-9672-C8A546581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21174"/>
            <a:ext cx="5578523" cy="371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5043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288473" y="427531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620933" y="4275317"/>
            <a:ext cx="1616364" cy="886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287164" y="4275317"/>
            <a:ext cx="1616364" cy="886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904837" y="4712312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237297" y="4718663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08" y="2687096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2" y="2702719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22" y="3316210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762231" y="3828893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762885" y="2495778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954703" y="4268966"/>
            <a:ext cx="1616364" cy="886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571067" y="4712312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6092824" y="3825718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19" y="3235593"/>
            <a:ext cx="1965530" cy="88008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730174A-43B8-6D30-9473-5767C211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</a:t>
            </a:r>
          </a:p>
        </p:txBody>
      </p:sp>
    </p:spTree>
    <p:extLst>
      <p:ext uri="{BB962C8B-B14F-4D97-AF65-F5344CB8AC3E}">
        <p14:creationId xmlns:p14="http://schemas.microsoft.com/office/powerpoint/2010/main" val="3370219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F768-AFC2-A9DA-0419-33439D10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948B8-E1ED-E5FA-9B58-01DB34EF1FC3}"/>
              </a:ext>
            </a:extLst>
          </p:cNvPr>
          <p:cNvSpPr txBox="1"/>
          <p:nvPr/>
        </p:nvSpPr>
        <p:spPr>
          <a:xfrm>
            <a:off x="491490" y="2040787"/>
            <a:ext cx="53641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0000"/>
                </a:solidFill>
                <a:latin typeface="Helvetica" pitchFamily="2" charset="0"/>
              </a:rPr>
              <a:t>Lifelong skill</a:t>
            </a:r>
            <a:r>
              <a:rPr lang="en-AU" dirty="0">
                <a:latin typeface="Helvetica" pitchFamily="2" charset="0"/>
              </a:rPr>
              <a:t>, improves problem solving through structural thinking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Flexibility, the language isn’t important, it’s the thinking – languages are the easy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Enables abstraction, reusability, efficiency, and minimises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Competitive advantage, scripting is not domain-specific, take it with you to your next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Develop an in-depth understanding of what your are doing and why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1E0E1-105E-DC45-08F8-532269B69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381397"/>
            <a:ext cx="3737610" cy="32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5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CEF8E8-17CB-B316-7E03-22963FFC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9" t="-2342" r="21712"/>
          <a:stretch/>
        </p:blipFill>
        <p:spPr>
          <a:xfrm rot="10800000">
            <a:off x="1828799" y="1927653"/>
            <a:ext cx="2483707" cy="331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70AC9-B10C-F443-BEDE-68FFE3DF8E09}"/>
              </a:ext>
            </a:extLst>
          </p:cNvPr>
          <p:cNvSpPr txBox="1"/>
          <p:nvPr/>
        </p:nvSpPr>
        <p:spPr>
          <a:xfrm>
            <a:off x="4992129" y="1767575"/>
            <a:ext cx="649965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Dr Prasanna Sritharan</a:t>
            </a:r>
          </a:p>
          <a:p>
            <a:endParaRPr lang="en-AU" dirty="0"/>
          </a:p>
          <a:p>
            <a:r>
              <a:rPr lang="en-AU" dirty="0"/>
              <a:t>Postdoctoral Research Fellow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p.sritharan@latrobe.edu.au</a:t>
            </a:r>
            <a:r>
              <a:rPr lang="en-AU" dirty="0"/>
              <a:t>        </a:t>
            </a:r>
            <a:r>
              <a:rPr lang="en-AU" dirty="0">
                <a:hlinkClick r:id="rId4"/>
              </a:rPr>
              <a:t>@psbiomech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Musculoskeletal modelling, biomechanical simulation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analysis, wrangling, visualisation</a:t>
            </a:r>
          </a:p>
        </p:txBody>
      </p:sp>
    </p:spTree>
    <p:extLst>
      <p:ext uri="{BB962C8B-B14F-4D97-AF65-F5344CB8AC3E}">
        <p14:creationId xmlns:p14="http://schemas.microsoft.com/office/powerpoint/2010/main" val="405942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547D-19A5-2CFA-BAE3-018D9E76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50F30-C56A-A538-9EB9-24FE8E1B82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60"/>
          <a:stretch/>
        </p:blipFill>
        <p:spPr>
          <a:xfrm>
            <a:off x="1030144" y="1433689"/>
            <a:ext cx="1323501" cy="271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6B488-B71E-695C-87B6-9D315C7DBB74}"/>
              </a:ext>
            </a:extLst>
          </p:cNvPr>
          <p:cNvSpPr txBox="1"/>
          <p:nvPr/>
        </p:nvSpPr>
        <p:spPr>
          <a:xfrm>
            <a:off x="169333" y="4414612"/>
            <a:ext cx="3533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Algorithms, data structures, control flow, functions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e.g. Loops:</a:t>
            </a:r>
          </a:p>
          <a:p>
            <a:pPr algn="ctr"/>
            <a:r>
              <a:rPr lang="en-AU" dirty="0"/>
              <a:t>Repeat actions until job done</a:t>
            </a:r>
          </a:p>
          <a:p>
            <a:pPr algn="ctr"/>
            <a:r>
              <a:rPr lang="en-AU" dirty="0"/>
              <a:t>e.g. load each CSV and append data to a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FB500-3B58-7A50-58D0-DF975FB6F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98" y="2025673"/>
            <a:ext cx="2225912" cy="2151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D9C5CA-8BEF-08B6-2FE6-8C728F3CD92D}"/>
              </a:ext>
            </a:extLst>
          </p:cNvPr>
          <p:cNvSpPr txBox="1"/>
          <p:nvPr/>
        </p:nvSpPr>
        <p:spPr>
          <a:xfrm>
            <a:off x="4131730" y="4406145"/>
            <a:ext cx="361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Tools and functionality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Useful tools to help you do what you need to do, e.g. </a:t>
            </a:r>
            <a:r>
              <a:rPr lang="en-AU" dirty="0" err="1"/>
              <a:t>tidyverse</a:t>
            </a:r>
            <a:r>
              <a:rPr lang="en-AU" dirty="0"/>
              <a:t> for data wrangling and visualisation.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8F53F-B477-2E78-EC43-75EB72F48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366" y="2067280"/>
            <a:ext cx="1900245" cy="1838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A59BAC-E426-74DE-FA21-73435A9FA940}"/>
              </a:ext>
            </a:extLst>
          </p:cNvPr>
          <p:cNvSpPr txBox="1"/>
          <p:nvPr/>
        </p:nvSpPr>
        <p:spPr>
          <a:xfrm>
            <a:off x="8060264" y="4349701"/>
            <a:ext cx="361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Reusability &amp; flexibility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Scripts and functions you develop can be modified and reused for other projects, saving time and effort.</a:t>
            </a:r>
          </a:p>
        </p:txBody>
      </p:sp>
    </p:spTree>
    <p:extLst>
      <p:ext uri="{BB962C8B-B14F-4D97-AF65-F5344CB8AC3E}">
        <p14:creationId xmlns:p14="http://schemas.microsoft.com/office/powerpoint/2010/main" val="3340743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4FD7B-74F1-64C3-B46F-8C739FDF53E4}"/>
              </a:ext>
            </a:extLst>
          </p:cNvPr>
          <p:cNvSpPr txBox="1"/>
          <p:nvPr/>
        </p:nvSpPr>
        <p:spPr>
          <a:xfrm>
            <a:off x="3826263" y="929629"/>
            <a:ext cx="7226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Promotes more systematic management of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75806-787B-9F02-461A-2BA93DF3D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9" y="1908822"/>
            <a:ext cx="1197837" cy="11978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08A0BC-E0B0-314B-4E65-B3E14EFE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17" y="3106659"/>
            <a:ext cx="1197837" cy="11978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4A2DAA-99FA-A3CF-8572-61B79903D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39" y="3106659"/>
            <a:ext cx="1197837" cy="11978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203FB3-5C4F-D245-236D-B8BA045FE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61" y="3106658"/>
            <a:ext cx="1197837" cy="11978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7518E3-242B-A7D0-E9DC-4F8DB369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84" y="4117014"/>
            <a:ext cx="1197837" cy="11978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D279E5-EAF1-57E6-B371-75844EFAA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86" y="5186028"/>
            <a:ext cx="1197837" cy="11978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4A1819-F91E-7B93-F489-2ED14977D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79" y="4117013"/>
            <a:ext cx="1197837" cy="11978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F9420F-8767-428B-3D87-E02F79A11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16" y="5182598"/>
            <a:ext cx="1197837" cy="1197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09E60C-9045-73A2-067E-3D58FFBE172D}"/>
              </a:ext>
            </a:extLst>
          </p:cNvPr>
          <p:cNvSpPr txBox="1"/>
          <p:nvPr/>
        </p:nvSpPr>
        <p:spPr>
          <a:xfrm>
            <a:off x="203338" y="1515784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err="1"/>
              <a:t>my_project</a:t>
            </a:r>
            <a:endParaRPr lang="en-AU" sz="2400" b="1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6E8FD0D-82A1-E517-8851-EFCF311A9BE8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1699376" y="2507741"/>
            <a:ext cx="310160" cy="5989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9EF7619-69E6-DBCA-30FD-1C8BC9E32F17}"/>
              </a:ext>
            </a:extLst>
          </p:cNvPr>
          <p:cNvCxnSpPr>
            <a:cxnSpLocks/>
            <a:stCxn id="9" idx="3"/>
            <a:endCxn id="25" idx="0"/>
          </p:cNvCxnSpPr>
          <p:nvPr/>
        </p:nvCxnSpPr>
        <p:spPr>
          <a:xfrm>
            <a:off x="1699376" y="2507741"/>
            <a:ext cx="3894382" cy="5989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CE92D1D-C77A-AD80-3456-D964B5DEC146}"/>
              </a:ext>
            </a:extLst>
          </p:cNvPr>
          <p:cNvCxnSpPr>
            <a:cxnSpLocks/>
            <a:stCxn id="9" idx="3"/>
            <a:endCxn id="26" idx="0"/>
          </p:cNvCxnSpPr>
          <p:nvPr/>
        </p:nvCxnSpPr>
        <p:spPr>
          <a:xfrm>
            <a:off x="1699376" y="2507741"/>
            <a:ext cx="7478604" cy="59891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2BF6D98-8BE1-2B9A-55FA-48021EAA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07" y="4181696"/>
            <a:ext cx="1068470" cy="106847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8F35A0-965B-0A1E-B2DE-B9904B16E8ED}"/>
              </a:ext>
            </a:extLst>
          </p:cNvPr>
          <p:cNvSpPr txBox="1"/>
          <p:nvPr/>
        </p:nvSpPr>
        <p:spPr>
          <a:xfrm>
            <a:off x="2608454" y="3519944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89DCEEB-9F90-86F8-ECB1-D700702B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09" y="5182598"/>
            <a:ext cx="1068470" cy="10684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B4DD5E-E1D6-C54A-D129-80DD428A5699}"/>
              </a:ext>
            </a:extLst>
          </p:cNvPr>
          <p:cNvSpPr txBox="1"/>
          <p:nvPr/>
        </p:nvSpPr>
        <p:spPr>
          <a:xfrm>
            <a:off x="2826547" y="4594981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script1.r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5138E2-D905-2773-67AF-9EB8079B9032}"/>
              </a:ext>
            </a:extLst>
          </p:cNvPr>
          <p:cNvSpPr txBox="1"/>
          <p:nvPr/>
        </p:nvSpPr>
        <p:spPr>
          <a:xfrm>
            <a:off x="2826547" y="5519784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script2.r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915802-F9DD-61E5-74DF-A1E46B95F0AE}"/>
              </a:ext>
            </a:extLst>
          </p:cNvPr>
          <p:cNvSpPr txBox="1"/>
          <p:nvPr/>
        </p:nvSpPr>
        <p:spPr>
          <a:xfrm>
            <a:off x="6202764" y="3477566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D5A25E-34A8-66A9-1469-B1667CA54C39}"/>
              </a:ext>
            </a:extLst>
          </p:cNvPr>
          <p:cNvSpPr txBox="1"/>
          <p:nvPr/>
        </p:nvSpPr>
        <p:spPr>
          <a:xfrm>
            <a:off x="9822434" y="3474743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outputs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33365A-79C7-36B7-0554-AFB18E4E9ED4}"/>
              </a:ext>
            </a:extLst>
          </p:cNvPr>
          <p:cNvSpPr txBox="1"/>
          <p:nvPr/>
        </p:nvSpPr>
        <p:spPr>
          <a:xfrm>
            <a:off x="6909521" y="4521725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subject1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8CB323-6273-E2E2-7106-C4337D45C724}"/>
              </a:ext>
            </a:extLst>
          </p:cNvPr>
          <p:cNvSpPr txBox="1"/>
          <p:nvPr/>
        </p:nvSpPr>
        <p:spPr>
          <a:xfrm>
            <a:off x="6924498" y="5550683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subject2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940DDD-9C30-29D7-A755-B8909ED768A4}"/>
              </a:ext>
            </a:extLst>
          </p:cNvPr>
          <p:cNvSpPr txBox="1"/>
          <p:nvPr/>
        </p:nvSpPr>
        <p:spPr>
          <a:xfrm>
            <a:off x="10375816" y="4512714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analyses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DB9F9F-711E-DB82-AEBD-4AC874A8A9D3}"/>
              </a:ext>
            </a:extLst>
          </p:cNvPr>
          <p:cNvSpPr txBox="1"/>
          <p:nvPr/>
        </p:nvSpPr>
        <p:spPr>
          <a:xfrm>
            <a:off x="10466890" y="5568705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0299270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3205-5F15-2136-2BB2-3E4BEB8C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USE R?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CC5B56-A95A-7B86-9168-1EDCD9B4C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067" y="2194560"/>
            <a:ext cx="5681133" cy="4024125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R is a programming language</a:t>
            </a:r>
          </a:p>
          <a:p>
            <a:endParaRPr lang="en-AU" dirty="0"/>
          </a:p>
          <a:p>
            <a:r>
              <a:rPr lang="en-AU" dirty="0"/>
              <a:t>Rich, flexible and powerful</a:t>
            </a:r>
          </a:p>
          <a:p>
            <a:endParaRPr lang="en-AU" dirty="0"/>
          </a:p>
          <a:p>
            <a:r>
              <a:rPr lang="en-AU" dirty="0"/>
              <a:t>Specifically developed for statistical programming and data analysis</a:t>
            </a:r>
          </a:p>
          <a:p>
            <a:endParaRPr lang="en-AU" dirty="0"/>
          </a:p>
          <a:p>
            <a:r>
              <a:rPr lang="en-AU" dirty="0"/>
              <a:t>Comes pre-built with many useful tools for statistics and analysis, data wrangling and visualisation</a:t>
            </a:r>
          </a:p>
          <a:p>
            <a:endParaRPr lang="en-AU" dirty="0"/>
          </a:p>
          <a:p>
            <a:r>
              <a:rPr lang="en-AU" dirty="0"/>
              <a:t>Easy to set up, easy to 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04109-40EC-5FD6-5B84-224F5F31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4" y="2194560"/>
            <a:ext cx="4063272" cy="31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056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94B3AE8-D976-2A39-C349-E7795F8C2D32}"/>
              </a:ext>
            </a:extLst>
          </p:cNvPr>
          <p:cNvSpPr txBox="1"/>
          <p:nvPr/>
        </p:nvSpPr>
        <p:spPr>
          <a:xfrm>
            <a:off x="6979604" y="2844462"/>
            <a:ext cx="4900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Preparing for analysis</a:t>
            </a:r>
          </a:p>
          <a:p>
            <a:pPr algn="ctr"/>
            <a:r>
              <a:rPr lang="en-AU" sz="3600" dirty="0"/>
              <a:t>(“Data wrangling”)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AAD860-87A8-C38A-1105-C8B017D461B4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346088-3438-3BAA-B6B3-3E85053F1C14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266F79F-BF86-EF84-7227-4699BF346596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C81AE2-5199-56D6-1F08-953B33E9AEAD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781796-8142-E720-5085-A03085A7EDF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7EA1120-E65E-CF24-CF9C-AF7175F9E8C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91A161-8363-117A-0C1C-F0448BC2A553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86ED7B-99CC-FAB3-C9F4-F40F3F036E85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F6E6B-A4EB-43F6-0610-FA21F9CC9019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3D3E9C-B1EF-A26A-9BCE-00D998B4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87" y="1137535"/>
            <a:ext cx="1484125" cy="1150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8B72D6-5959-A0BC-ECF4-D0A5272C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38" y="2613885"/>
            <a:ext cx="1484125" cy="1150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BA0B4-B825-316F-633D-D859F17FA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00" y="2961946"/>
            <a:ext cx="1484125" cy="1150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352644-2514-E25E-3624-C8B9EC7A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19" y="4326149"/>
            <a:ext cx="1484125" cy="1150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9CD69A-7D45-24A8-2411-E2096BB2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64" y="4359952"/>
            <a:ext cx="1484125" cy="115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BEB4F0-CC30-4B7C-E597-C31110EE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50" y="5620362"/>
            <a:ext cx="1484125" cy="115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65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288473" y="427531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620933" y="4275317"/>
            <a:ext cx="1616364" cy="886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287164" y="4275317"/>
            <a:ext cx="1616364" cy="886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904837" y="4712312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237297" y="4718663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08" y="2687096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2" y="2702719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22" y="3316210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762231" y="3828893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762885" y="2495778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954703" y="4268966"/>
            <a:ext cx="1616364" cy="886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571067" y="4712312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6092824" y="3825718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19" y="3235593"/>
            <a:ext cx="1965530" cy="880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21AFDE-6B6A-AE7B-1B83-F83AB01F0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53" y="5017552"/>
            <a:ext cx="1484125" cy="115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A64F73-5111-5B68-B1FD-7E91F7E85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12" y="4960962"/>
            <a:ext cx="1484125" cy="1150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C2EDAB-364A-F0B6-E1A5-2EAF31E74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63" y="4943430"/>
            <a:ext cx="1484125" cy="1150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4FD7B-74F1-64C3-B46F-8C739FDF53E4}"/>
              </a:ext>
            </a:extLst>
          </p:cNvPr>
          <p:cNvSpPr txBox="1"/>
          <p:nvPr/>
        </p:nvSpPr>
        <p:spPr>
          <a:xfrm>
            <a:off x="3973551" y="1010694"/>
            <a:ext cx="6312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 your whole workflow with R scripts!</a:t>
            </a:r>
          </a:p>
        </p:txBody>
      </p:sp>
    </p:spTree>
    <p:extLst>
      <p:ext uri="{BB962C8B-B14F-4D97-AF65-F5344CB8AC3E}">
        <p14:creationId xmlns:p14="http://schemas.microsoft.com/office/powerpoint/2010/main" val="161985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44B9-2962-C330-AD31-991D4F67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B6B6C-54B0-6B8E-E2A5-F84EFFCC1006}"/>
              </a:ext>
            </a:extLst>
          </p:cNvPr>
          <p:cNvSpPr txBox="1">
            <a:spLocks/>
          </p:cNvSpPr>
          <p:nvPr/>
        </p:nvSpPr>
        <p:spPr>
          <a:xfrm>
            <a:off x="518066" y="1752284"/>
            <a:ext cx="10820400" cy="4024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Rich, sophisticated </a:t>
            </a:r>
            <a:r>
              <a:rPr lang="en-US" dirty="0" err="1"/>
              <a:t>visualisations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C4F25C2-8E12-A08C-7515-B2DED73A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21" y="4718084"/>
            <a:ext cx="2840017" cy="1988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BE0FB-640F-AB4D-EB5D-EA599D3C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07" y="2044350"/>
            <a:ext cx="1951706" cy="2076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FB04B-02A1-8641-1300-0A4131B62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809" y="4877272"/>
            <a:ext cx="2279595" cy="1669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B887F-FD82-C20A-EF98-D8ECEB432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738" y="1915228"/>
            <a:ext cx="2672556" cy="2451184"/>
          </a:xfrm>
          <a:prstGeom prst="rect">
            <a:avLst/>
          </a:prstGeom>
        </p:spPr>
      </p:pic>
      <p:pic>
        <p:nvPicPr>
          <p:cNvPr id="8" name="Picture 4" descr="Image">
            <a:extLst>
              <a:ext uri="{FF2B5EF4-FFF2-40B4-BE49-F238E27FC236}">
                <a16:creationId xmlns:a16="http://schemas.microsoft.com/office/drawing/2014/main" id="{C0B1A62E-5A5A-425E-3829-65F4FA36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80" y="4599078"/>
            <a:ext cx="2407590" cy="21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est-tidytuesday-2019-torsten-week-16">
            <a:extLst>
              <a:ext uri="{FF2B5EF4-FFF2-40B4-BE49-F238E27FC236}">
                <a16:creationId xmlns:a16="http://schemas.microsoft.com/office/drawing/2014/main" id="{6DED25DE-CCD4-5E01-577D-D94D7E2C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5" y="2389589"/>
            <a:ext cx="3329675" cy="19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7670C-89A6-4768-E847-3A20277F7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862" y="4377601"/>
            <a:ext cx="2769294" cy="207697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B7E156A-6CDB-397E-79C5-BD07CEED7A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45" y="2331852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72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E75C06-6619-2A5B-4EEF-4577531A4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98650"/>
            <a:ext cx="5421313" cy="688975"/>
          </a:xfrm>
        </p:spPr>
        <p:txBody>
          <a:bodyPr/>
          <a:lstStyle/>
          <a:p>
            <a:r>
              <a:rPr lang="en-US" dirty="0"/>
              <a:t>Presentations/Slides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7B1A6-B75C-C74B-B071-56CF0AA308EC}"/>
              </a:ext>
            </a:extLst>
          </p:cNvPr>
          <p:cNvSpPr txBox="1">
            <a:spLocks/>
          </p:cNvSpPr>
          <p:nvPr/>
        </p:nvSpPr>
        <p:spPr>
          <a:xfrm>
            <a:off x="6259286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itchFamily="2" charset="0"/>
              </a:rPr>
              <a:t>Websites / Dashboards / Apps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DE6F94-7F47-7E44-B743-5384C81BA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4" r="25030" b="16244"/>
          <a:stretch/>
        </p:blipFill>
        <p:spPr>
          <a:xfrm>
            <a:off x="671285" y="2515164"/>
            <a:ext cx="3415359" cy="1827671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B7836F-191F-3549-A18B-B0DABB96F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13442" r="29012" b="17709"/>
          <a:stretch/>
        </p:blipFill>
        <p:spPr>
          <a:xfrm>
            <a:off x="2124262" y="3817168"/>
            <a:ext cx="3631456" cy="2100027"/>
          </a:xfrm>
          <a:prstGeom prst="rect">
            <a:avLst/>
          </a:prstGeom>
        </p:spPr>
      </p:pic>
      <p:pic>
        <p:nvPicPr>
          <p:cNvPr id="13" name="Picture 1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6B353CE-19C9-F140-B6F2-DE937D4E3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1" y="2515164"/>
            <a:ext cx="4171339" cy="23520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6C26A0-83DF-A445-9033-99630E3E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60" y="3824945"/>
            <a:ext cx="3934603" cy="23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8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5342B-99AA-C608-36CD-C9975C2C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09763"/>
            <a:ext cx="5421313" cy="752475"/>
          </a:xfrm>
        </p:spPr>
        <p:txBody>
          <a:bodyPr/>
          <a:lstStyle/>
          <a:p>
            <a:r>
              <a:rPr lang="en-US" dirty="0"/>
              <a:t>Documents /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ACEF2-8FF7-B944-A29F-B2C86037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14" y="4259675"/>
            <a:ext cx="2082371" cy="2347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18FE7-140E-9C47-AE3C-CF21D5DC0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8883"/>
            <a:ext cx="2983544" cy="26923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2ADDDD-7A29-3B45-89E3-A18550896751}"/>
              </a:ext>
            </a:extLst>
          </p:cNvPr>
          <p:cNvSpPr txBox="1">
            <a:spLocks/>
          </p:cNvSpPr>
          <p:nvPr/>
        </p:nvSpPr>
        <p:spPr>
          <a:xfrm>
            <a:off x="6102828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BE7BC-0C6B-AD41-8916-71F337C41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2406311"/>
            <a:ext cx="2692400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8DF22-109A-5247-80E6-0DBE9AE5D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879" y="2578732"/>
            <a:ext cx="2313035" cy="2347558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C92D1718-2932-8C45-826E-51949790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28" y="4402489"/>
            <a:ext cx="2313035" cy="2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53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1F5B-DFB4-A99A-8E65-DD35B8820D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0700" y="2782094"/>
            <a:ext cx="8610600" cy="1293812"/>
          </a:xfrm>
        </p:spPr>
        <p:txBody>
          <a:bodyPr>
            <a:normAutofit/>
          </a:bodyPr>
          <a:lstStyle/>
          <a:p>
            <a:pPr algn="ctr"/>
            <a:r>
              <a:rPr lang="en-AU" sz="6600" dirty="0"/>
              <a:t>WORKED EXAMPLE</a:t>
            </a:r>
          </a:p>
        </p:txBody>
      </p:sp>
    </p:spTree>
    <p:extLst>
      <p:ext uri="{BB962C8B-B14F-4D97-AF65-F5344CB8AC3E}">
        <p14:creationId xmlns:p14="http://schemas.microsoft.com/office/powerpoint/2010/main" val="301601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D650-8B08-885D-2195-88067D0D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74597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OVER TO YOU!</a:t>
            </a:r>
          </a:p>
        </p:txBody>
      </p:sp>
    </p:spTree>
    <p:extLst>
      <p:ext uri="{BB962C8B-B14F-4D97-AF65-F5344CB8AC3E}">
        <p14:creationId xmlns:p14="http://schemas.microsoft.com/office/powerpoint/2010/main" val="101534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88F3C9-8730-1BB7-1D0E-7C4852168448}"/>
              </a:ext>
            </a:extLst>
          </p:cNvPr>
          <p:cNvSpPr txBox="1"/>
          <p:nvPr/>
        </p:nvSpPr>
        <p:spPr>
          <a:xfrm>
            <a:off x="4767943" y="1765519"/>
            <a:ext cx="60960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 dirty="0"/>
              <a:t>Mick Girdwood</a:t>
            </a:r>
          </a:p>
          <a:p>
            <a:endParaRPr lang="en-AU" dirty="0"/>
          </a:p>
          <a:p>
            <a:r>
              <a:rPr lang="en-AU" dirty="0"/>
              <a:t>PhD Student / Physiotherapist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m.girdwood@Latrobe.edu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Muscle strength and cortical processes in MSK injuries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management, wrangling, analysis and visualisation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1F493-F067-421D-9749-EA9FDFFB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385" y="2168070"/>
            <a:ext cx="2538186" cy="312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73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FD76D-F2CA-F7C9-A7D2-DBC40E3B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59" y="2155778"/>
            <a:ext cx="4324641" cy="2644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365D8-DC99-3F65-FFA2-4A59549E5BE4}"/>
              </a:ext>
            </a:extLst>
          </p:cNvPr>
          <p:cNvSpPr txBox="1"/>
          <p:nvPr/>
        </p:nvSpPr>
        <p:spPr>
          <a:xfrm>
            <a:off x="2456597" y="5051511"/>
            <a:ext cx="261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https://swirlstats.com/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62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56B-C056-BD26-66FF-B6BA466A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07029"/>
            <a:ext cx="3048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3593B-BB29-8BCF-A81C-31126E1A58A3}"/>
              </a:ext>
            </a:extLst>
          </p:cNvPr>
          <p:cNvSpPr txBox="1"/>
          <p:nvPr/>
        </p:nvSpPr>
        <p:spPr>
          <a:xfrm>
            <a:off x="5464629" y="3769863"/>
            <a:ext cx="388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u="sng" dirty="0">
                <a:hlinkClick r:id="rId3"/>
              </a:rPr>
              <a:t>https://r4ds.had.co.nz/index.html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7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3593B-BB29-8BCF-A81C-31126E1A58A3}"/>
              </a:ext>
            </a:extLst>
          </p:cNvPr>
          <p:cNvSpPr txBox="1"/>
          <p:nvPr/>
        </p:nvSpPr>
        <p:spPr>
          <a:xfrm>
            <a:off x="617572" y="5770461"/>
            <a:ext cx="455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https://bookdown.org/ndphillips/YaRrr/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18EF6-0A26-302D-DAF8-28AE4A76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34" y="2044269"/>
            <a:ext cx="2482505" cy="3510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A575A-F75C-2CD1-82AA-2D1BAD74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154" y="2044269"/>
            <a:ext cx="2482505" cy="3391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9B02F-BE18-7562-F196-393344F53C1E}"/>
              </a:ext>
            </a:extLst>
          </p:cNvPr>
          <p:cNvSpPr txBox="1"/>
          <p:nvPr/>
        </p:nvSpPr>
        <p:spPr>
          <a:xfrm>
            <a:off x="6467197" y="5582804"/>
            <a:ext cx="439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u="sng" dirty="0">
                <a:hlinkClick r:id="rId5"/>
              </a:rPr>
              <a:t>https://www.discoveringstatistics.com/books/discovering-stat</a:t>
            </a: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83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F15D-9EB0-1571-0E1C-70675F4A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DC39B-929D-C2A0-B4E4-85CE4241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51" y="2532513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39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E859-8033-42CD-2261-37523DF9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47" y="2513018"/>
            <a:ext cx="11713224" cy="175894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BRING a problem to Solve!</a:t>
            </a:r>
          </a:p>
        </p:txBody>
      </p:sp>
    </p:spTree>
    <p:extLst>
      <p:ext uri="{BB962C8B-B14F-4D97-AF65-F5344CB8AC3E}">
        <p14:creationId xmlns:p14="http://schemas.microsoft.com/office/powerpoint/2010/main" val="387132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FA73-E0B6-715E-82F4-E57DFCE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18FC4-46B9-2C0D-E21C-DF8415AC3349}"/>
              </a:ext>
            </a:extLst>
          </p:cNvPr>
          <p:cNvSpPr txBox="1"/>
          <p:nvPr/>
        </p:nvSpPr>
        <p:spPr>
          <a:xfrm>
            <a:off x="975848" y="2589816"/>
            <a:ext cx="10240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/>
              <a:t>Presentations, code and other stuff available here</a:t>
            </a:r>
          </a:p>
          <a:p>
            <a:pPr algn="ctr"/>
            <a:r>
              <a:rPr lang="en-AU" sz="2800" dirty="0"/>
              <a:t>(for the moment, until we can find a nice place for them):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5C54677B-15E6-B5E9-346E-50A954C4A2E5}"/>
              </a:ext>
            </a:extLst>
          </p:cNvPr>
          <p:cNvSpPr txBox="1"/>
          <p:nvPr/>
        </p:nvSpPr>
        <p:spPr>
          <a:xfrm>
            <a:off x="2895600" y="4076338"/>
            <a:ext cx="652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hlinkClick r:id="rId4"/>
              </a:rPr>
              <a:t>https://github.com/latr-meetups/latr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13711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75B8C89-1656-6E30-39D3-55D4379824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8F357C-0A99-48D4-9398-DB79C01AB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Introduction</a:t>
            </a:r>
          </a:p>
          <a:p>
            <a:r>
              <a:rPr lang="en-AU" dirty="0"/>
              <a:t>Scenario</a:t>
            </a:r>
          </a:p>
          <a:p>
            <a:r>
              <a:rPr lang="en-AU" dirty="0"/>
              <a:t>Worked examples</a:t>
            </a:r>
          </a:p>
          <a:p>
            <a:r>
              <a:rPr lang="en-AU" dirty="0"/>
              <a:t>Over to you</a:t>
            </a:r>
          </a:p>
        </p:txBody>
      </p:sp>
    </p:spTree>
    <p:extLst>
      <p:ext uri="{BB962C8B-B14F-4D97-AF65-F5344CB8AC3E}">
        <p14:creationId xmlns:p14="http://schemas.microsoft.com/office/powerpoint/2010/main" val="22800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E733F-12A7-4C36-F147-526244DCF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51" y="2437006"/>
            <a:ext cx="4542295" cy="3572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2F998-9D3B-E010-9028-04D04A85C568}"/>
              </a:ext>
            </a:extLst>
          </p:cNvPr>
          <p:cNvSpPr txBox="1"/>
          <p:nvPr/>
        </p:nvSpPr>
        <p:spPr>
          <a:xfrm>
            <a:off x="438551" y="2893040"/>
            <a:ext cx="67437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3200" dirty="0"/>
              <a:t>Friendly and regular </a:t>
            </a:r>
            <a:r>
              <a:rPr lang="en-US" sz="3200" dirty="0"/>
              <a:t>meet up to help share the joy of R and other coding methods, between researchers and students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EF92CD-1944-CD82-9D6B-9B56B675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90298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014EE7-4BF9-4260-B82D-461C3F48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58" y="180474"/>
            <a:ext cx="2887342" cy="2791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B5D94-9516-4F89-9164-7284ED38247C}"/>
              </a:ext>
            </a:extLst>
          </p:cNvPr>
          <p:cNvSpPr txBox="1"/>
          <p:nvPr/>
        </p:nvSpPr>
        <p:spPr>
          <a:xfrm>
            <a:off x="28575" y="2887582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Share our experiences with new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826E2-57E8-4035-A915-667D6C9BBF65}"/>
              </a:ext>
            </a:extLst>
          </p:cNvPr>
          <p:cNvSpPr txBox="1"/>
          <p:nvPr/>
        </p:nvSpPr>
        <p:spPr>
          <a:xfrm>
            <a:off x="6355821" y="2887581"/>
            <a:ext cx="564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Workshops to help develop coding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ACB9F-2D7C-4DF6-AA04-655269284453}"/>
              </a:ext>
            </a:extLst>
          </p:cNvPr>
          <p:cNvSpPr txBox="1"/>
          <p:nvPr/>
        </p:nvSpPr>
        <p:spPr>
          <a:xfrm>
            <a:off x="164829" y="5974798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Regular drop-in sessions for coding help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D5CF89-8A13-4DBA-802F-8BFB22FEF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72353"/>
            <a:ext cx="4285339" cy="2407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C7D93-1D82-439B-A4B2-FB3551F10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4" y="3576908"/>
            <a:ext cx="4054530" cy="2280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0E822F-6F71-4417-AA4A-F03A93289A80}"/>
              </a:ext>
            </a:extLst>
          </p:cNvPr>
          <p:cNvSpPr txBox="1"/>
          <p:nvPr/>
        </p:nvSpPr>
        <p:spPr>
          <a:xfrm>
            <a:off x="6538755" y="5974798"/>
            <a:ext cx="5219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Initiate new collaborations</a:t>
            </a:r>
          </a:p>
          <a:p>
            <a:pPr algn="ctr"/>
            <a:r>
              <a:rPr lang="en-AU" sz="2400" dirty="0">
                <a:latin typeface="Helvetica" pitchFamily="2" charset="0"/>
              </a:rPr>
              <a:t> and explore new ideas and methods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8F4BE4-7E43-4AD1-8EDD-F4277A8A0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590308"/>
            <a:ext cx="4228787" cy="2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2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F4464-6A92-51B5-DD59-21907E8CF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71" y="642731"/>
            <a:ext cx="451485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BF64F-52F8-2272-3A22-656160A61B7E}"/>
              </a:ext>
            </a:extLst>
          </p:cNvPr>
          <p:cNvSpPr txBox="1"/>
          <p:nvPr/>
        </p:nvSpPr>
        <p:spPr>
          <a:xfrm rot="21071259">
            <a:off x="-231511" y="2964142"/>
            <a:ext cx="6850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</a:p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Gait Experiments</a:t>
            </a:r>
          </a:p>
        </p:txBody>
      </p:sp>
    </p:spTree>
    <p:extLst>
      <p:ext uri="{BB962C8B-B14F-4D97-AF65-F5344CB8AC3E}">
        <p14:creationId xmlns:p14="http://schemas.microsoft.com/office/powerpoint/2010/main" val="357829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625C57-F488-85B7-6193-FE51A8C1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8" t="10314" r="24508" b="8432"/>
          <a:stretch/>
        </p:blipFill>
        <p:spPr>
          <a:xfrm>
            <a:off x="674562" y="1923456"/>
            <a:ext cx="2757522" cy="3011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2E2E2-0F2F-F257-7485-15284E30C20F}"/>
              </a:ext>
            </a:extLst>
          </p:cNvPr>
          <p:cNvSpPr txBox="1"/>
          <p:nvPr/>
        </p:nvSpPr>
        <p:spPr>
          <a:xfrm>
            <a:off x="451763" y="4934544"/>
            <a:ext cx="32031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50 participants</a:t>
            </a:r>
          </a:p>
          <a:p>
            <a:pPr algn="ctr"/>
            <a:r>
              <a:rPr lang="en-AU" dirty="0"/>
              <a:t>25 symptomatic, 25 control</a:t>
            </a:r>
          </a:p>
          <a:p>
            <a:pPr algn="ctr"/>
            <a:r>
              <a:rPr lang="en-AU" dirty="0"/>
              <a:t>10 trials per participant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500 trials total</a:t>
            </a:r>
          </a:p>
          <a:p>
            <a:pPr algn="ctr"/>
            <a:r>
              <a:rPr lang="en-AU" dirty="0"/>
              <a:t>(250 trials per group)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0C22C2-8A01-FECD-747A-E41DAA3207B0}"/>
              </a:ext>
            </a:extLst>
          </p:cNvPr>
          <p:cNvGrpSpPr/>
          <p:nvPr/>
        </p:nvGrpSpPr>
        <p:grpSpPr>
          <a:xfrm>
            <a:off x="4655564" y="2146852"/>
            <a:ext cx="2365513" cy="2713383"/>
            <a:chOff x="4114800" y="2146852"/>
            <a:chExt cx="2365513" cy="271338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F687B8-7E38-6162-E4E8-B64AA485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45473B-AC37-B40A-9169-560F7A4CFF2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0C3D1B-0530-F99E-A736-01B3A0D6129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203CD81-3EE3-8C9F-6C7E-E5F1682E3C4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E7982A-903F-807E-60E6-C8FAB1DE03D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67E692-7BF1-CF95-B2D5-54BBE98D36C9}"/>
                </a:ext>
              </a:extLst>
            </p:cNvPr>
            <p:cNvSpPr/>
            <p:nvPr/>
          </p:nvSpPr>
          <p:spPr>
            <a:xfrm>
              <a:off x="4572000" y="2395041"/>
              <a:ext cx="1659835" cy="424821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6A9421-C1A9-A9B7-2180-21067AB78E4A}"/>
                </a:ext>
              </a:extLst>
            </p:cNvPr>
            <p:cNvSpPr/>
            <p:nvPr/>
          </p:nvSpPr>
          <p:spPr>
            <a:xfrm>
              <a:off x="4542183" y="2933937"/>
              <a:ext cx="1709530" cy="689646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DDAABF-572E-5D1C-7064-24B9A02FB81B}"/>
                </a:ext>
              </a:extLst>
            </p:cNvPr>
            <p:cNvSpPr/>
            <p:nvPr/>
          </p:nvSpPr>
          <p:spPr>
            <a:xfrm>
              <a:off x="4522304" y="3653650"/>
              <a:ext cx="1660870" cy="448335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CD31E1-9938-70C0-E6D4-2FB5DB63810B}"/>
                </a:ext>
              </a:extLst>
            </p:cNvPr>
            <p:cNvSpPr/>
            <p:nvPr/>
          </p:nvSpPr>
          <p:spPr>
            <a:xfrm>
              <a:off x="4512365" y="4124542"/>
              <a:ext cx="1739348" cy="602768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EC09C8-174B-1331-37A9-A0F1C3DAE590}"/>
              </a:ext>
            </a:extLst>
          </p:cNvPr>
          <p:cNvSpPr txBox="1"/>
          <p:nvPr/>
        </p:nvSpPr>
        <p:spPr>
          <a:xfrm>
            <a:off x="4124550" y="4976589"/>
            <a:ext cx="3427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20 measured temporal </a:t>
            </a:r>
          </a:p>
          <a:p>
            <a:pPr algn="ctr"/>
            <a:r>
              <a:rPr lang="en-AU" dirty="0"/>
              <a:t>variables per trial + time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Each trial duration is different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4CFDE9-E1B1-F67C-8F4E-DDFFC0E15874}"/>
              </a:ext>
            </a:extLst>
          </p:cNvPr>
          <p:cNvSpPr txBox="1"/>
          <p:nvPr/>
        </p:nvSpPr>
        <p:spPr>
          <a:xfrm>
            <a:off x="8120691" y="4939279"/>
            <a:ext cx="3286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10 CSV files per participant</a:t>
            </a:r>
          </a:p>
          <a:p>
            <a:pPr algn="ctr"/>
            <a:r>
              <a:rPr lang="en-AU" dirty="0"/>
              <a:t>21 data columns per file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+ 1 Excel spreadsheet</a:t>
            </a:r>
          </a:p>
          <a:p>
            <a:pPr algn="ctr"/>
            <a:r>
              <a:rPr lang="en-AU" dirty="0"/>
              <a:t>with participant info</a:t>
            </a:r>
          </a:p>
          <a:p>
            <a:pPr algn="ctr"/>
            <a:r>
              <a:rPr lang="en-AU" dirty="0"/>
              <a:t>(group, age, mass, sex, etc)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796FF9-B935-7D96-391B-182CEC8FB541}"/>
              </a:ext>
            </a:extLst>
          </p:cNvPr>
          <p:cNvGrpSpPr/>
          <p:nvPr/>
        </p:nvGrpSpPr>
        <p:grpSpPr>
          <a:xfrm>
            <a:off x="8042414" y="2299136"/>
            <a:ext cx="3443027" cy="2232452"/>
            <a:chOff x="7317762" y="2299136"/>
            <a:chExt cx="3443027" cy="223245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BE5A40F-1E42-DFC5-16E4-0E1DCE700DF1}"/>
                </a:ext>
              </a:extLst>
            </p:cNvPr>
            <p:cNvGrpSpPr/>
            <p:nvPr/>
          </p:nvGrpSpPr>
          <p:grpSpPr>
            <a:xfrm>
              <a:off x="7464286" y="2299136"/>
              <a:ext cx="2205449" cy="908005"/>
              <a:chOff x="7679636" y="2287745"/>
              <a:chExt cx="3431274" cy="141268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2C58456-26A7-BCF6-7755-D3470E95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CFAEC5B-BB18-736A-A567-E322EBB39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205F5D7-479B-1258-0D17-8D24D93D6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72465E5-217D-4322-267F-49AF238A6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89D25C8E-3118-376B-ADFE-742AD4D23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B50F3A5-92C3-13AA-1456-30495A28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AD13B84-4D68-8403-59AB-5D143E765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0A8FFBC-60FD-1147-FCD6-AD875D76D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DE46FF4-1514-47AF-ED3D-66BD495F8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681F85A-3EB7-7CD1-730B-2CA443E9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4C63EE-4CA7-1FCC-CF7E-354583563C43}"/>
                </a:ext>
              </a:extLst>
            </p:cNvPr>
            <p:cNvGrpSpPr/>
            <p:nvPr/>
          </p:nvGrpSpPr>
          <p:grpSpPr>
            <a:xfrm>
              <a:off x="7470172" y="3623583"/>
              <a:ext cx="2205449" cy="908005"/>
              <a:chOff x="7679636" y="2287745"/>
              <a:chExt cx="3431274" cy="1412689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6EC84DA-EDBC-73B3-DF22-231C49593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8FCED77-B124-824A-C635-16C147AA4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D5BE1EA9-7993-30D2-B144-85C8F87EA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2923246-DED5-04EA-B0C8-6EC0D90E2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7FBB44D-432E-08C9-AAA8-F08FEE59E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7821FB-1790-4E79-207F-07201DCB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CC15E11-A61F-FA05-8EB8-38A359D14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76D058E-7E6E-6B9E-E27D-43A9AD17A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D6DCBF44-A97E-184A-5967-96389DEE8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1884616-D849-0790-4796-0C60B16F4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E4309F-0CDA-DFDF-CF52-126531355884}"/>
                </a:ext>
              </a:extLst>
            </p:cNvPr>
            <p:cNvSpPr txBox="1"/>
            <p:nvPr/>
          </p:nvSpPr>
          <p:spPr>
            <a:xfrm rot="20451484">
              <a:off x="7317762" y="2434757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316F5B-29A7-BF11-7CAE-F2371601B7A8}"/>
                </a:ext>
              </a:extLst>
            </p:cNvPr>
            <p:cNvSpPr txBox="1"/>
            <p:nvPr/>
          </p:nvSpPr>
          <p:spPr>
            <a:xfrm rot="20451484">
              <a:off x="7366259" y="3764155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2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9E9D987-6835-6FFB-05F1-EFDE6815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420" y="2971891"/>
              <a:ext cx="904369" cy="904369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CC1E8-69F6-6DFB-9294-5C606C7A5F43}"/>
              </a:ext>
            </a:extLst>
          </p:cNvPr>
          <p:cNvSpPr txBox="1"/>
          <p:nvPr/>
        </p:nvSpPr>
        <p:spPr>
          <a:xfrm rot="21071259">
            <a:off x="4070095" y="536654"/>
            <a:ext cx="6850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185687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339EBD4-D01B-0CCA-A225-A1EF28D92A95}"/>
              </a:ext>
            </a:extLst>
          </p:cNvPr>
          <p:cNvSpPr/>
          <p:nvPr/>
        </p:nvSpPr>
        <p:spPr>
          <a:xfrm>
            <a:off x="2660904" y="3863340"/>
            <a:ext cx="1545336" cy="864108"/>
          </a:xfrm>
          <a:custGeom>
            <a:avLst/>
            <a:gdLst>
              <a:gd name="connsiteX0" fmla="*/ 0 w 1545336"/>
              <a:gd name="connsiteY0" fmla="*/ 850392 h 864108"/>
              <a:gd name="connsiteX1" fmla="*/ 352044 w 1545336"/>
              <a:gd name="connsiteY1" fmla="*/ 502920 h 864108"/>
              <a:gd name="connsiteX2" fmla="*/ 626364 w 1545336"/>
              <a:gd name="connsiteY2" fmla="*/ 105156 h 864108"/>
              <a:gd name="connsiteX3" fmla="*/ 685800 w 1545336"/>
              <a:gd name="connsiteY3" fmla="*/ 0 h 864108"/>
              <a:gd name="connsiteX4" fmla="*/ 813816 w 1545336"/>
              <a:gd name="connsiteY4" fmla="*/ 192024 h 864108"/>
              <a:gd name="connsiteX5" fmla="*/ 1001268 w 1545336"/>
              <a:gd name="connsiteY5" fmla="*/ 425196 h 864108"/>
              <a:gd name="connsiteX6" fmla="*/ 1216152 w 1545336"/>
              <a:gd name="connsiteY6" fmla="*/ 621792 h 864108"/>
              <a:gd name="connsiteX7" fmla="*/ 1490472 w 1545336"/>
              <a:gd name="connsiteY7" fmla="*/ 818388 h 864108"/>
              <a:gd name="connsiteX8" fmla="*/ 1545336 w 1545336"/>
              <a:gd name="connsiteY8" fmla="*/ 864108 h 864108"/>
              <a:gd name="connsiteX9" fmla="*/ 0 w 1545336"/>
              <a:gd name="connsiteY9" fmla="*/ 850392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5336" h="864108">
                <a:moveTo>
                  <a:pt x="0" y="850392"/>
                </a:moveTo>
                <a:lnTo>
                  <a:pt x="352044" y="502920"/>
                </a:lnTo>
                <a:lnTo>
                  <a:pt x="626364" y="105156"/>
                </a:lnTo>
                <a:lnTo>
                  <a:pt x="685800" y="0"/>
                </a:lnTo>
                <a:lnTo>
                  <a:pt x="813816" y="192024"/>
                </a:lnTo>
                <a:lnTo>
                  <a:pt x="1001268" y="425196"/>
                </a:lnTo>
                <a:lnTo>
                  <a:pt x="1216152" y="621792"/>
                </a:lnTo>
                <a:lnTo>
                  <a:pt x="1490472" y="818388"/>
                </a:lnTo>
                <a:lnTo>
                  <a:pt x="1545336" y="864108"/>
                </a:lnTo>
                <a:lnTo>
                  <a:pt x="0" y="85039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5841DB-985C-20B3-D687-9F477BB72325}"/>
              </a:ext>
            </a:extLst>
          </p:cNvPr>
          <p:cNvGrpSpPr/>
          <p:nvPr/>
        </p:nvGrpSpPr>
        <p:grpSpPr>
          <a:xfrm>
            <a:off x="579293" y="2305608"/>
            <a:ext cx="5115464" cy="2419961"/>
            <a:chOff x="2844800" y="2302933"/>
            <a:chExt cx="3962400" cy="18744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0017D6-E5DA-B260-1B90-1CC1CB691EFE}"/>
                </a:ext>
              </a:extLst>
            </p:cNvPr>
            <p:cNvGrpSpPr/>
            <p:nvPr/>
          </p:nvGrpSpPr>
          <p:grpSpPr>
            <a:xfrm>
              <a:off x="2895600" y="2680583"/>
              <a:ext cx="2779485" cy="1496833"/>
              <a:chOff x="3120571" y="2680583"/>
              <a:chExt cx="2554514" cy="149683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EC03E53-EC6C-CC34-9D48-3A7696A032ED}"/>
                  </a:ext>
                </a:extLst>
              </p:cNvPr>
              <p:cNvSpPr/>
              <p:nvPr/>
            </p:nvSpPr>
            <p:spPr>
              <a:xfrm>
                <a:off x="3120571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7853AD8-166E-DD54-7C06-5F48C9763D7D}"/>
                  </a:ext>
                </a:extLst>
              </p:cNvPr>
              <p:cNvSpPr/>
              <p:nvPr/>
            </p:nvSpPr>
            <p:spPr>
              <a:xfrm flipH="1">
                <a:off x="4397828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E68146-0963-665E-64E4-02F9F5593E2C}"/>
                </a:ext>
              </a:extLst>
            </p:cNvPr>
            <p:cNvCxnSpPr>
              <a:cxnSpLocks/>
            </p:cNvCxnSpPr>
            <p:nvPr/>
          </p:nvCxnSpPr>
          <p:spPr>
            <a:xfrm>
              <a:off x="2844800" y="4177416"/>
              <a:ext cx="3962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94926F-6BC7-BCC3-F5AB-00468626BC67}"/>
                </a:ext>
              </a:extLst>
            </p:cNvPr>
            <p:cNvGrpSpPr/>
            <p:nvPr/>
          </p:nvGrpSpPr>
          <p:grpSpPr>
            <a:xfrm>
              <a:off x="4438953" y="2564194"/>
              <a:ext cx="2290838" cy="1613222"/>
              <a:chOff x="3843867" y="2680583"/>
              <a:chExt cx="2554514" cy="149683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D9D4752-CA7D-A026-1883-B9EB50AEBEB2}"/>
                  </a:ext>
                </a:extLst>
              </p:cNvPr>
              <p:cNvSpPr/>
              <p:nvPr/>
            </p:nvSpPr>
            <p:spPr>
              <a:xfrm>
                <a:off x="3843867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884B85-165A-D283-F71C-538F5202AF54}"/>
                  </a:ext>
                </a:extLst>
              </p:cNvPr>
              <p:cNvSpPr/>
              <p:nvPr/>
            </p:nvSpPr>
            <p:spPr>
              <a:xfrm flipH="1">
                <a:off x="5121124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A53604-7666-1E84-5AAE-F1E3AB7099C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343" y="2302933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C1661C-7E86-0631-0A11-A080C5DC1BC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582" y="2318657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0337BB-44A2-C788-020D-23D104B68C74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BBF5BE-CF40-6049-F230-CC35DAB742AA}"/>
              </a:ext>
            </a:extLst>
          </p:cNvPr>
          <p:cNvSpPr txBox="1"/>
          <p:nvPr/>
        </p:nvSpPr>
        <p:spPr>
          <a:xfrm>
            <a:off x="631375" y="5128812"/>
            <a:ext cx="5011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Calculate </a:t>
            </a:r>
            <a:r>
              <a:rPr lang="en-AU" dirty="0" err="1"/>
              <a:t>descriptives</a:t>
            </a:r>
            <a:r>
              <a:rPr lang="en-AU" dirty="0"/>
              <a:t> for each variable</a:t>
            </a:r>
          </a:p>
          <a:p>
            <a:pPr algn="ctr"/>
            <a:r>
              <a:rPr lang="en-AU" dirty="0"/>
              <a:t>(mean, variance, etc)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Perform inferential testing on each variable</a:t>
            </a:r>
          </a:p>
          <a:p>
            <a:pPr algn="ctr"/>
            <a:r>
              <a:rPr lang="en-AU" dirty="0"/>
              <a:t>(t-tests, F-test, ANOVA, SPM{?}, etc)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7E532D-3124-1E96-B95D-233AADA4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7E9329F-25B8-1817-5414-50B7AC2E38B5}"/>
              </a:ext>
            </a:extLst>
          </p:cNvPr>
          <p:cNvGrpSpPr/>
          <p:nvPr/>
        </p:nvGrpSpPr>
        <p:grpSpPr>
          <a:xfrm>
            <a:off x="7344696" y="2415491"/>
            <a:ext cx="3674725" cy="2200873"/>
            <a:chOff x="7344696" y="2415491"/>
            <a:chExt cx="3674725" cy="220087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F3F223D-0F56-440B-F1C2-12AB262BC547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AC329D-D879-2D7A-D331-EA99F090F1F7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661F66-4982-D6C8-755A-35F1A14F5E45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28525F-7B93-DE10-4795-AC2D87BDBF36}"/>
              </a:ext>
            </a:extLst>
          </p:cNvPr>
          <p:cNvGrpSpPr/>
          <p:nvPr/>
        </p:nvGrpSpPr>
        <p:grpSpPr>
          <a:xfrm>
            <a:off x="7344696" y="3067668"/>
            <a:ext cx="3674725" cy="1575063"/>
            <a:chOff x="7344696" y="2415491"/>
            <a:chExt cx="3674725" cy="2200873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DFFD2C-9CA4-9AC1-2008-1E3C95EA962D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3399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E3C7F82-14E7-6473-95D7-535A079027D1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B6BFC8-22AB-8FB4-A082-A7FEC7AE3D7B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680B04-ABDB-FC42-2B39-1A474ACABE2F}"/>
              </a:ext>
            </a:extLst>
          </p:cNvPr>
          <p:cNvGrpSpPr/>
          <p:nvPr/>
        </p:nvGrpSpPr>
        <p:grpSpPr>
          <a:xfrm>
            <a:off x="6725264" y="2114137"/>
            <a:ext cx="4463846" cy="2828523"/>
            <a:chOff x="6725264" y="2114137"/>
            <a:chExt cx="4463846" cy="282852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1FAB79-49F2-C187-4A25-80C2080FA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697" y="2114137"/>
              <a:ext cx="0" cy="28285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B0A86EA-FB48-7B31-9FFD-26FEFCD7AAB1}"/>
                </a:ext>
              </a:extLst>
            </p:cNvPr>
            <p:cNvCxnSpPr/>
            <p:nvPr/>
          </p:nvCxnSpPr>
          <p:spPr>
            <a:xfrm>
              <a:off x="6725264" y="4607060"/>
              <a:ext cx="44638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C3E3EB3-F3ED-B913-4F90-DAAE77C4CD5F}"/>
              </a:ext>
            </a:extLst>
          </p:cNvPr>
          <p:cNvSpPr txBox="1"/>
          <p:nvPr/>
        </p:nvSpPr>
        <p:spPr>
          <a:xfrm>
            <a:off x="7035711" y="5128812"/>
            <a:ext cx="3724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Generate plots of the mean of </a:t>
            </a:r>
          </a:p>
          <a:p>
            <a:pPr algn="ctr"/>
            <a:r>
              <a:rPr lang="en-AU" dirty="0"/>
              <a:t>each temporal variable with</a:t>
            </a:r>
          </a:p>
          <a:p>
            <a:pPr algn="ctr"/>
            <a:r>
              <a:rPr lang="en-AU" dirty="0"/>
              <a:t>±1 std dev shaded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Indicate regions of significance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A4AB9F7-7E3F-BD64-4C41-6F93CE0BAB90}"/>
              </a:ext>
            </a:extLst>
          </p:cNvPr>
          <p:cNvSpPr/>
          <p:nvPr/>
        </p:nvSpPr>
        <p:spPr>
          <a:xfrm rot="5400000">
            <a:off x="8272255" y="3535874"/>
            <a:ext cx="357806" cy="101205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1720E-B875-70E6-DDAC-18DADBD4976B}"/>
              </a:ext>
            </a:extLst>
          </p:cNvPr>
          <p:cNvSpPr txBox="1"/>
          <p:nvPr/>
        </p:nvSpPr>
        <p:spPr>
          <a:xfrm>
            <a:off x="8268255" y="4199938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2739404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875</TotalTime>
  <Words>885</Words>
  <Application>Microsoft Office PowerPoint</Application>
  <PresentationFormat>Widescreen</PresentationFormat>
  <Paragraphs>269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Cambria Math</vt:lpstr>
      <vt:lpstr>Century Gothic</vt:lpstr>
      <vt:lpstr>Courier New</vt:lpstr>
      <vt:lpstr>Helvetica</vt:lpstr>
      <vt:lpstr>Lucida Handwriting</vt:lpstr>
      <vt:lpstr>Vapor Trail</vt:lpstr>
      <vt:lpstr>  welcome!</vt:lpstr>
      <vt:lpstr>PowerPoint Presentation</vt:lpstr>
      <vt:lpstr>PowerPoint Presentation</vt:lpstr>
      <vt:lpstr>OBJECTIVES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Programming ≠ statistics</vt:lpstr>
      <vt:lpstr>How can scripting help?</vt:lpstr>
      <vt:lpstr>How can scripting help?</vt:lpstr>
      <vt:lpstr>How can scripting help? </vt:lpstr>
      <vt:lpstr>PowerPoint Presentation</vt:lpstr>
      <vt:lpstr>WHY USE R?</vt:lpstr>
      <vt:lpstr>PowerPoint Presentation</vt:lpstr>
      <vt:lpstr>PowerPoint Presentation</vt:lpstr>
      <vt:lpstr>LESS OBVIOUS APPLICATIONS</vt:lpstr>
      <vt:lpstr>Less obvious applications</vt:lpstr>
      <vt:lpstr>Less obvious applications</vt:lpstr>
      <vt:lpstr>WORKED EXAMPLE</vt:lpstr>
      <vt:lpstr>OVER TO YOU!</vt:lpstr>
      <vt:lpstr>Resources</vt:lpstr>
      <vt:lpstr>Resources</vt:lpstr>
      <vt:lpstr>Resources</vt:lpstr>
      <vt:lpstr>RESOURCES</vt:lpstr>
      <vt:lpstr>BRING a problem to Solve!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Prasanna Sritharan</dc:creator>
  <cp:lastModifiedBy>Prasanna Sritharan</cp:lastModifiedBy>
  <cp:revision>212</cp:revision>
  <dcterms:created xsi:type="dcterms:W3CDTF">2022-03-24T05:10:28Z</dcterms:created>
  <dcterms:modified xsi:type="dcterms:W3CDTF">2022-05-25T02:35:51Z</dcterms:modified>
</cp:coreProperties>
</file>